
<file path=[Content_Types].xml><?xml version="1.0" encoding="utf-8"?>
<Types xmlns="http://schemas.openxmlformats.org/package/2006/content-types">
  <Override PartName="/ppt/slideLayouts/slideLayout8.xml" ContentType="application/vnd.openxmlformats-officedocument.presentationml.slideLayout+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2.xml" ContentType="application/vnd.openxmlformats-officedocument.presentationml.notesSlide+xml"/>
  <Override PartName="/ppt/notesSlides/notesSlide14.xml" ContentType="application/vnd.openxmlformats-officedocument.presentationml.notesSlide+xml"/>
  <Override PartName="/ppt/slides/slide22.xml" ContentType="application/vnd.openxmlformats-officedocument.presentationml.slide+xml"/>
  <Override PartName="/ppt/slides/slide28.xml" ContentType="application/vnd.openxmlformats-officedocument.presentationml.slide+xml"/>
  <Override PartName="/ppt/theme/theme2.xml" ContentType="application/vnd.openxmlformats-officedocument.theme+xml"/>
  <Override PartName="/ppt/slides/slide2.xml" ContentType="application/vnd.openxmlformats-officedocument.presentationml.slide+xml"/>
  <Override PartName="/ppt/notesSlides/notesSlide11.xml" ContentType="application/vnd.openxmlformats-officedocument.presentationml.notesSlide+xml"/>
  <Override PartName="/ppt/slides/slide30.xml" ContentType="application/vnd.openxmlformats-officedocument.presentationml.slide+xml"/>
  <Override PartName="/ppt/notesSlides/notesSlide9.xml" ContentType="application/vnd.openxmlformats-officedocument.presentationml.notesSlide+xml"/>
  <Override PartName="/ppt/slides/slide35.xml" ContentType="application/vnd.openxmlformats-officedocument.presentationml.slide+xml"/>
  <Override PartName="/ppt/notesSlides/notesSlide25.xml" ContentType="application/vnd.openxmlformats-officedocument.presentationml.notesSlide+xml"/>
  <Override PartName="/docProps/app.xml" ContentType="application/vnd.openxmlformats-officedocument.extended-properties+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notesSlides/notesSlide16.xml" ContentType="application/vnd.openxmlformats-officedocument.presentationml.notesSlide+xml"/>
  <Override PartName="/ppt/notesSlides/notesSlide21.xml" ContentType="application/vnd.openxmlformats-officedocument.presentationml.notesSlide+xml"/>
  <Override PartName="/ppt/slideLayouts/slideLayout3.xml" ContentType="application/vnd.openxmlformats-officedocument.presentationml.slideLayout+xml"/>
  <Override PartName="/ppt/slides/slide21.xml" ContentType="application/vnd.openxmlformats-officedocument.presentationml.slide+xml"/>
  <Override PartName="/ppt/slideLayouts/slideLayout5.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viewProps.xml" ContentType="application/vnd.openxmlformats-officedocument.presentationml.viewProps+xml"/>
  <Override PartName="/ppt/notesSlides/notesSlide7.xml" ContentType="application/vnd.openxmlformats-officedocument.presentationml.notesSlide+xml"/>
  <Override PartName="/ppt/notesSlides/notesSlide15.xml" ContentType="application/vnd.openxmlformats-officedocument.presentationml.notesSlide+xml"/>
  <Override PartName="/ppt/slides/slide25.xml" ContentType="application/vnd.openxmlformats-officedocument.presentationml.slide+xml"/>
  <Override PartName="/ppt/notesSlides/notesSlide4.xml" ContentType="application/vnd.openxmlformats-officedocument.presentationml.notesSlide+xml"/>
  <Override PartName="/ppt/notesSlides/notesSlide19.xml" ContentType="application/vnd.openxmlformats-officedocument.presentationml.notesSlide+xml"/>
  <Override PartName="/ppt/slides/slide13.xml" ContentType="application/vnd.openxmlformats-officedocument.presentationml.slide+xml"/>
  <Override PartName="/ppt/slides/slide40.xml" ContentType="application/vnd.openxmlformats-officedocument.presentationml.slide+xml"/>
  <Override PartName="/ppt/slides/slide14.xml" ContentType="application/vnd.openxmlformats-officedocument.presentationml.slide+xml"/>
  <Override PartName="/ppt/notesSlides/notesSlide17.xml" ContentType="application/vnd.openxmlformats-officedocument.presentationml.notesSlide+xml"/>
  <Override PartName="/ppt/slides/slide34.xml" ContentType="application/vnd.openxmlformats-officedocument.presentationml.slide+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notesSlides/notesSlide5.xml" ContentType="application/vnd.openxmlformats-officedocument.presentationml.notesSlide+xml"/>
  <Override PartName="/ppt/slideLayouts/slideLayout2.xml" ContentType="application/vnd.openxmlformats-officedocument.presentationml.slideLayout+xml"/>
  <Override PartName="/ppt/notesSlides/notesSlide13.xml" ContentType="application/vnd.openxmlformats-officedocument.presentationml.notesSlide+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theme/theme1.xml" ContentType="application/vnd.openxmlformats-officedocument.theme+xml"/>
  <Override PartName="/ppt/slideLayouts/slideLayout6.xml" ContentType="application/vnd.openxmlformats-officedocument.presentationml.slideLayout+xml"/>
  <Override PartName="/ppt/presentation.xml" ContentType="application/vnd.openxmlformats-officedocument.presentationml.presentation.main+xml"/>
  <Override PartName="/ppt/slides/slide5.xml" ContentType="application/vnd.openxmlformats-officedocument.presentationml.slide+xml"/>
  <Override PartName="/ppt/slides/slide37.xml" ContentType="application/vnd.openxmlformats-officedocument.presentationml.slide+xml"/>
  <Override PartName="/ppt/slides/slide10.xml" ContentType="application/vnd.openxmlformats-officedocument.presentationml.slide+xml"/>
  <Override PartName="/ppt/slideLayouts/slideLayout7.xml" ContentType="application/vnd.openxmlformats-officedocument.presentationml.slideLayout+xml"/>
  <Override PartName="/ppt/slides/slide33.xml" ContentType="application/vnd.openxmlformats-officedocument.presentationml.slide+xml"/>
  <Override PartName="/ppt/presProps.xml" ContentType="application/vnd.openxmlformats-officedocument.presentationml.presProps+xml"/>
  <Default Extension="jpeg" ContentType="image/jpeg"/>
  <Override PartName="/ppt/notesSlides/notesSlide18.xml" ContentType="application/vnd.openxmlformats-officedocument.presentationml.notesSlide+xml"/>
  <Default Extension="png" ContentType="image/png"/>
  <Override PartName="/ppt/slides/slide3.xml" ContentType="application/vnd.openxmlformats-officedocument.presentationml.slide+xml"/>
  <Override PartName="/ppt/slides/slide4.xml" ContentType="application/vnd.openxmlformats-officedocument.presentationml.slide+xml"/>
  <Default Extension="tiff" ContentType="image/tiff"/>
  <Override PartName="/ppt/slides/slide27.xml" ContentType="application/vnd.openxmlformats-officedocument.presentationml.slide+xml"/>
  <Override PartName="/ppt/slideLayouts/slideLayout11.xml" ContentType="application/vnd.openxmlformats-officedocument.presentationml.slideLayout+xml"/>
  <Override PartName="/ppt/notesSlides/notesSlide8.xml" ContentType="application/vnd.openxmlformats-officedocument.presentationml.notesSlide+xml"/>
  <Override PartName="/docProps/core.xml" ContentType="application/vnd.openxmlformats-package.core-properties+xml"/>
  <Override PartName="/ppt/slides/slide8.xml" ContentType="application/vnd.openxmlformats-officedocument.presentationml.slide+xml"/>
  <Override PartName="/ppt/slides/slide31.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Override PartName="/ppt/notesSlides/notesSlide10.xml" ContentType="application/vnd.openxmlformats-officedocument.presentationml.notesSlide+xml"/>
  <Default Extension="rels" ContentType="application/vnd.openxmlformats-package.relationships+xml"/>
  <Override PartName="/ppt/slides/slide9.xml" ContentType="application/vnd.openxmlformats-officedocument.presentationml.slide+xml"/>
  <Override PartName="/ppt/notesSlides/notesSlide24.xml" ContentType="application/vnd.openxmlformats-officedocument.presentationml.notesSlide+xml"/>
  <Override PartName="/ppt/slides/slide24.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Default Extension="pdf" ContentType="application/pdf"/>
  <Override PartName="/ppt/slides/slide19.xml" ContentType="application/vnd.openxmlformats-officedocument.presentationml.slide+xml"/>
  <Override PartName="/ppt/slides/slide12.xml" ContentType="application/vnd.openxmlformats-officedocument.presentationml.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42"/>
  </p:notesMasterIdLst>
  <p:sldIdLst>
    <p:sldId id="256" r:id="rId2"/>
    <p:sldId id="257" r:id="rId3"/>
    <p:sldId id="305" r:id="rId4"/>
    <p:sldId id="258" r:id="rId5"/>
    <p:sldId id="259" r:id="rId6"/>
    <p:sldId id="260" r:id="rId7"/>
    <p:sldId id="267" r:id="rId8"/>
    <p:sldId id="272" r:id="rId9"/>
    <p:sldId id="296" r:id="rId10"/>
    <p:sldId id="266" r:id="rId11"/>
    <p:sldId id="275" r:id="rId12"/>
    <p:sldId id="278" r:id="rId13"/>
    <p:sldId id="300" r:id="rId14"/>
    <p:sldId id="301" r:id="rId15"/>
    <p:sldId id="303" r:id="rId16"/>
    <p:sldId id="302" r:id="rId17"/>
    <p:sldId id="299" r:id="rId18"/>
    <p:sldId id="261" r:id="rId19"/>
    <p:sldId id="289" r:id="rId20"/>
    <p:sldId id="286" r:id="rId21"/>
    <p:sldId id="287" r:id="rId22"/>
    <p:sldId id="277" r:id="rId23"/>
    <p:sldId id="280" r:id="rId24"/>
    <p:sldId id="298" r:id="rId25"/>
    <p:sldId id="297" r:id="rId26"/>
    <p:sldId id="279" r:id="rId27"/>
    <p:sldId id="307" r:id="rId28"/>
    <p:sldId id="262" r:id="rId29"/>
    <p:sldId id="294" r:id="rId30"/>
    <p:sldId id="269" r:id="rId31"/>
    <p:sldId id="283" r:id="rId32"/>
    <p:sldId id="264" r:id="rId33"/>
    <p:sldId id="308" r:id="rId34"/>
    <p:sldId id="263" r:id="rId35"/>
    <p:sldId id="306" r:id="rId36"/>
    <p:sldId id="270" r:id="rId37"/>
    <p:sldId id="310" r:id="rId38"/>
    <p:sldId id="293" r:id="rId39"/>
    <p:sldId id="295" r:id="rId40"/>
    <p:sldId id="282"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vertBarState="maximized">
    <p:restoredLeft sz="14970" autoAdjust="0"/>
    <p:restoredTop sz="94660"/>
  </p:normalViewPr>
  <p:slideViewPr>
    <p:cSldViewPr snapToGrid="0" snapToObjects="1">
      <p:cViewPr>
        <p:scale>
          <a:sx n="75" d="100"/>
          <a:sy n="75" d="100"/>
        </p:scale>
        <p:origin x="-592" y="-39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35" Type="http://schemas.openxmlformats.org/officeDocument/2006/relationships/slide" Target="slides/slide34.xml"/><Relationship Id="rId31" Type="http://schemas.openxmlformats.org/officeDocument/2006/relationships/slide" Target="slides/slide30.xml"/><Relationship Id="rId34" Type="http://schemas.openxmlformats.org/officeDocument/2006/relationships/slide" Target="slides/slide33.xml"/><Relationship Id="rId39" Type="http://schemas.openxmlformats.org/officeDocument/2006/relationships/slide" Target="slides/slide38.xml"/><Relationship Id="rId40" Type="http://schemas.openxmlformats.org/officeDocument/2006/relationships/slide" Target="slides/slide39.xml"/><Relationship Id="rId7" Type="http://schemas.openxmlformats.org/officeDocument/2006/relationships/slide" Target="slides/slide6.xml"/><Relationship Id="rId36" Type="http://schemas.openxmlformats.org/officeDocument/2006/relationships/slide" Target="slides/slide35.xml"/><Relationship Id="rId43" Type="http://schemas.openxmlformats.org/officeDocument/2006/relationships/printerSettings" Target="printerSettings/printerSettings1.bin"/><Relationship Id="rId1" Type="http://schemas.openxmlformats.org/officeDocument/2006/relationships/slideMaster" Target="slideMasters/slideMaster1.xml"/><Relationship Id="rId24" Type="http://schemas.openxmlformats.org/officeDocument/2006/relationships/slide" Target="slides/slide23.xml"/><Relationship Id="rId25" Type="http://schemas.openxmlformats.org/officeDocument/2006/relationships/slide" Target="slides/slide24.xml"/><Relationship Id="rId47" Type="http://schemas.openxmlformats.org/officeDocument/2006/relationships/tableStyles" Target="tableStyles.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32" Type="http://schemas.openxmlformats.org/officeDocument/2006/relationships/slide" Target="slides/slide31.xml"/><Relationship Id="rId37" Type="http://schemas.openxmlformats.org/officeDocument/2006/relationships/slide" Target="slides/slide36.xml"/><Relationship Id="rId12" Type="http://schemas.openxmlformats.org/officeDocument/2006/relationships/slide" Target="slides/slide1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3" Type="http://schemas.openxmlformats.org/officeDocument/2006/relationships/slide" Target="slides/slide2.xml"/><Relationship Id="rId27" Type="http://schemas.openxmlformats.org/officeDocument/2006/relationships/slide" Target="slides/slide26.xml"/><Relationship Id="rId14" Type="http://schemas.openxmlformats.org/officeDocument/2006/relationships/slide" Target="slides/slide13.xml"/><Relationship Id="rId23" Type="http://schemas.openxmlformats.org/officeDocument/2006/relationships/slide" Target="slides/slide22.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viewProps" Target="viewProps.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42" Type="http://schemas.openxmlformats.org/officeDocument/2006/relationships/notesMaster" Target="notesMasters/notesMaster1.xml"/><Relationship Id="rId29" Type="http://schemas.openxmlformats.org/officeDocument/2006/relationships/slide" Target="slides/slide28.xml"/><Relationship Id="rId6" Type="http://schemas.openxmlformats.org/officeDocument/2006/relationships/slide" Target="slides/slide5.xml"/><Relationship Id="rId16" Type="http://schemas.openxmlformats.org/officeDocument/2006/relationships/slide" Target="slides/slide15.xml"/><Relationship Id="rId33" Type="http://schemas.openxmlformats.org/officeDocument/2006/relationships/slide" Target="slides/slide32.xml"/><Relationship Id="rId44" Type="http://schemas.openxmlformats.org/officeDocument/2006/relationships/presProps" Target="presProps.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2" Type="http://schemas.openxmlformats.org/officeDocument/2006/relationships/slide" Target="slides/slide21.xml"/><Relationship Id="rId21" Type="http://schemas.openxmlformats.org/officeDocument/2006/relationships/slide" Target="slides/slide20.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227834A-7683-554A-A3C9-D9A3A9C06471}" type="datetimeFigureOut">
              <a:rPr lang="en-US" smtClean="0"/>
              <a:pPr/>
              <a:t>4/17/12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06099EB-9D6B-9A4E-875D-01180156873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Hi, thanks</a:t>
            </a:r>
            <a:r>
              <a:rPr lang="en-US" baseline="0" dirty="0" smtClean="0"/>
              <a:t> for coming to my thesis proposal presentation entitled the hydrologic impacts of the </a:t>
            </a:r>
            <a:r>
              <a:rPr lang="en-US" baseline="0" dirty="0" err="1" smtClean="0"/>
              <a:t>vermont</a:t>
            </a:r>
            <a:r>
              <a:rPr lang="en-US" baseline="0" dirty="0" smtClean="0"/>
              <a:t> interstate system. </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06099EB-9D6B-9A4E-875D-01180156873A}"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Bridge of the INTERSTATE,</a:t>
            </a:r>
            <a:r>
              <a:rPr lang="en-US" baseline="0" dirty="0" smtClean="0"/>
              <a:t> big red arrow </a:t>
            </a:r>
            <a:r>
              <a:rPr lang="en-US" baseline="0" dirty="0" err="1" smtClean="0"/>
              <a:t>agradation</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C06099EB-9D6B-9A4E-875D-01180156873A}" type="slidenum">
              <a:rPr lang="en-US" smtClean="0"/>
              <a:pPr/>
              <a:t>13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Do more, the interstate widened right of way,</a:t>
            </a:r>
          </a:p>
          <a:p>
            <a:endParaRPr lang="en-US" dirty="0" smtClean="0"/>
          </a:p>
          <a:p>
            <a:r>
              <a:rPr lang="en-US" dirty="0" smtClean="0"/>
              <a:t>Walk people through it, start at 1927- </a:t>
            </a:r>
            <a:r>
              <a:rPr lang="en-US" dirty="0" err="1" smtClean="0"/>
              <a:t>ag</a:t>
            </a:r>
            <a:r>
              <a:rPr lang="en-US" dirty="0" smtClean="0"/>
              <a:t> field</a:t>
            </a:r>
            <a:r>
              <a:rPr lang="en-US" baseline="0" dirty="0" smtClean="0"/>
              <a:t> less pavement …</a:t>
            </a:r>
          </a:p>
          <a:p>
            <a:r>
              <a:rPr lang="en-US" baseline="0" dirty="0" smtClean="0"/>
              <a:t>Go to 2004, what happened </a:t>
            </a:r>
            <a:r>
              <a:rPr lang="en-US" baseline="0" dirty="0" err="1" smtClean="0"/>
              <a:t>w</a:t>
            </a:r>
            <a:r>
              <a:rPr lang="en-US" baseline="0" dirty="0" smtClean="0"/>
              <a:t>/interstate , added pavement, connectivity and flow. Talk more about the connectivity of the landscape. Linear strips. </a:t>
            </a:r>
          </a:p>
          <a:p>
            <a:r>
              <a:rPr lang="en-US" baseline="0" dirty="0" smtClean="0"/>
              <a:t>Linear interstate flow into river/infiltrate</a:t>
            </a:r>
          </a:p>
          <a:p>
            <a:r>
              <a:rPr lang="en-US" baseline="0" dirty="0" err="1" smtClean="0"/>
              <a:t>Walmart</a:t>
            </a:r>
            <a:r>
              <a:rPr lang="en-US" baseline="0" dirty="0" smtClean="0"/>
              <a:t> – storm water less infiltration</a:t>
            </a:r>
            <a:endParaRPr lang="en-US" dirty="0"/>
          </a:p>
        </p:txBody>
      </p:sp>
      <p:sp>
        <p:nvSpPr>
          <p:cNvPr id="4" name="Slide Number Placeholder 3"/>
          <p:cNvSpPr>
            <a:spLocks noGrp="1"/>
          </p:cNvSpPr>
          <p:nvPr>
            <p:ph type="sldNum" sz="quarter" idx="10"/>
          </p:nvPr>
        </p:nvSpPr>
        <p:spPr/>
        <p:txBody>
          <a:bodyPr/>
          <a:lstStyle/>
          <a:p>
            <a:fld id="{C06099EB-9D6B-9A4E-875D-01180156873A}" type="slidenum">
              <a:rPr lang="en-US" smtClean="0"/>
              <a:pPr/>
              <a:t>14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Under</a:t>
            </a:r>
            <a:r>
              <a:rPr lang="en-US" baseline="0" dirty="0" smtClean="0"/>
              <a:t> the hood, how does it work.</a:t>
            </a:r>
          </a:p>
          <a:p>
            <a:r>
              <a:rPr lang="en-US" baseline="0" dirty="0" smtClean="0"/>
              <a:t>Imp for overall watershed or bits </a:t>
            </a:r>
            <a:r>
              <a:rPr lang="en-US" baseline="0" smtClean="0"/>
              <a:t>and pieces? </a:t>
            </a:r>
            <a:endParaRPr lang="en-US" dirty="0"/>
          </a:p>
        </p:txBody>
      </p:sp>
      <p:sp>
        <p:nvSpPr>
          <p:cNvPr id="4" name="Slide Number Placeholder 3"/>
          <p:cNvSpPr>
            <a:spLocks noGrp="1"/>
          </p:cNvSpPr>
          <p:nvPr>
            <p:ph type="sldNum" sz="quarter" idx="10"/>
          </p:nvPr>
        </p:nvSpPr>
        <p:spPr/>
        <p:txBody>
          <a:bodyPr/>
          <a:lstStyle/>
          <a:p>
            <a:fld id="{C06099EB-9D6B-9A4E-875D-01180156873A}" type="slidenum">
              <a:rPr lang="en-US" smtClean="0"/>
              <a:pPr/>
              <a:t>15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Slide early on about </a:t>
            </a:r>
            <a:r>
              <a:rPr lang="en-US" dirty="0" err="1" smtClean="0"/>
              <a:t>neh</a:t>
            </a:r>
            <a:r>
              <a:rPr lang="en-US" dirty="0" smtClean="0"/>
              <a:t> funding negatives, public 13000,</a:t>
            </a:r>
            <a:r>
              <a:rPr lang="en-US" baseline="0" dirty="0" smtClean="0"/>
              <a:t> 18522 in database</a:t>
            </a:r>
          </a:p>
          <a:p>
            <a:r>
              <a:rPr lang="en-US" baseline="0" dirty="0" smtClean="0"/>
              <a:t>Picture of photographers notebook</a:t>
            </a:r>
            <a:endParaRPr lang="en-US" dirty="0"/>
          </a:p>
        </p:txBody>
      </p:sp>
      <p:sp>
        <p:nvSpPr>
          <p:cNvPr id="4" name="Slide Number Placeholder 3"/>
          <p:cNvSpPr>
            <a:spLocks noGrp="1"/>
          </p:cNvSpPr>
          <p:nvPr>
            <p:ph type="sldNum" sz="quarter" idx="10"/>
          </p:nvPr>
        </p:nvSpPr>
        <p:spPr/>
        <p:txBody>
          <a:bodyPr/>
          <a:lstStyle/>
          <a:p>
            <a:fld id="{C06099EB-9D6B-9A4E-875D-01180156873A}" type="slidenum">
              <a:rPr lang="en-US" smtClean="0"/>
              <a:pPr/>
              <a:t>18</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Take impervious!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 past fall I took a road trip around Vermont to determine the state</a:t>
            </a:r>
            <a:r>
              <a:rPr lang="en-US" baseline="0" dirty="0" smtClean="0"/>
              <a:t> of the interstate and it’s exits. I was able to separate the exits into three categories: basic services and undeveloped, commercial, and residential. </a:t>
            </a:r>
            <a:endParaRPr lang="en-US" dirty="0" smtClean="0"/>
          </a:p>
          <a:p>
            <a:endParaRPr lang="en-US" dirty="0"/>
          </a:p>
        </p:txBody>
      </p:sp>
      <p:sp>
        <p:nvSpPr>
          <p:cNvPr id="4" name="Slide Number Placeholder 3"/>
          <p:cNvSpPr>
            <a:spLocks noGrp="1"/>
          </p:cNvSpPr>
          <p:nvPr>
            <p:ph type="sldNum" sz="quarter" idx="10"/>
          </p:nvPr>
        </p:nvSpPr>
        <p:spPr/>
        <p:txBody>
          <a:bodyPr/>
          <a:lstStyle/>
          <a:p>
            <a:fld id="{C06099EB-9D6B-9A4E-875D-01180156873A}" type="slidenum">
              <a:rPr lang="en-US" smtClean="0"/>
              <a:pPr/>
              <a:t>19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Google </a:t>
            </a:r>
            <a:r>
              <a:rPr lang="en-US" dirty="0" err="1" smtClean="0"/>
              <a:t>walmart</a:t>
            </a:r>
            <a:r>
              <a:rPr lang="en-US" baseline="0" dirty="0" smtClean="0"/>
              <a:t> in place of </a:t>
            </a:r>
            <a:endParaRPr lang="en-US" dirty="0"/>
          </a:p>
        </p:txBody>
      </p:sp>
      <p:sp>
        <p:nvSpPr>
          <p:cNvPr id="4" name="Slide Number Placeholder 3"/>
          <p:cNvSpPr>
            <a:spLocks noGrp="1"/>
          </p:cNvSpPr>
          <p:nvPr>
            <p:ph type="sldNum" sz="quarter" idx="10"/>
          </p:nvPr>
        </p:nvSpPr>
        <p:spPr/>
        <p:txBody>
          <a:bodyPr/>
          <a:lstStyle/>
          <a:p>
            <a:fld id="{C06099EB-9D6B-9A4E-875D-01180156873A}" type="slidenum">
              <a:rPr lang="en-US" smtClean="0"/>
              <a:pPr/>
              <a:t>20</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How do they</a:t>
            </a:r>
            <a:r>
              <a:rPr lang="en-US" baseline="0" dirty="0" smtClean="0"/>
              <a:t> behave </a:t>
            </a:r>
            <a:r>
              <a:rPr lang="en-US" baseline="0" dirty="0" err="1" smtClean="0"/>
              <a:t>hydrologically</a:t>
            </a:r>
            <a:r>
              <a:rPr lang="en-US" baseline="0" dirty="0" smtClean="0"/>
              <a:t>.</a:t>
            </a:r>
          </a:p>
          <a:p>
            <a:r>
              <a:rPr lang="en-US" dirty="0" smtClean="0"/>
              <a:t>Result map.</a:t>
            </a:r>
          </a:p>
          <a:p>
            <a:r>
              <a:rPr lang="en-US" dirty="0" smtClean="0"/>
              <a:t>NEH Committee – </a:t>
            </a:r>
            <a:r>
              <a:rPr lang="en-US" dirty="0" err="1" smtClean="0"/>
              <a:t>narrrow</a:t>
            </a:r>
            <a:r>
              <a:rPr lang="en-US" baseline="0" dirty="0" smtClean="0"/>
              <a:t> down</a:t>
            </a:r>
            <a:endParaRPr lang="en-US" dirty="0"/>
          </a:p>
        </p:txBody>
      </p:sp>
      <p:sp>
        <p:nvSpPr>
          <p:cNvPr id="4" name="Slide Number Placeholder 3"/>
          <p:cNvSpPr>
            <a:spLocks noGrp="1"/>
          </p:cNvSpPr>
          <p:nvPr>
            <p:ph type="sldNum" sz="quarter" idx="10"/>
          </p:nvPr>
        </p:nvSpPr>
        <p:spPr/>
        <p:txBody>
          <a:bodyPr/>
          <a:lstStyle/>
          <a:p>
            <a:fld id="{C06099EB-9D6B-9A4E-875D-01180156873A}" type="slidenum">
              <a:rPr lang="en-US" smtClean="0"/>
              <a:pPr/>
              <a:t>22</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Based on suggestions by my NEH </a:t>
            </a:r>
            <a:r>
              <a:rPr lang="en-US" dirty="0" err="1" smtClean="0"/>
              <a:t>comitttee</a:t>
            </a:r>
            <a:r>
              <a:rPr lang="en-US" dirty="0" smtClean="0"/>
              <a:t> I narrow down</a:t>
            </a:r>
            <a:r>
              <a:rPr lang="en-US" baseline="0" dirty="0" smtClean="0"/>
              <a:t> the number of potential study towns to 20. </a:t>
            </a:r>
          </a:p>
          <a:p>
            <a:r>
              <a:rPr lang="en-US" baseline="0" dirty="0" smtClean="0"/>
              <a:t>Current Development</a:t>
            </a:r>
            <a:endParaRPr lang="en-US" dirty="0" smtClean="0"/>
          </a:p>
          <a:p>
            <a:endParaRPr lang="en-US" dirty="0"/>
          </a:p>
        </p:txBody>
      </p:sp>
      <p:sp>
        <p:nvSpPr>
          <p:cNvPr id="4" name="Slide Number Placeholder 3"/>
          <p:cNvSpPr>
            <a:spLocks noGrp="1"/>
          </p:cNvSpPr>
          <p:nvPr>
            <p:ph type="sldNum" sz="quarter" idx="10"/>
          </p:nvPr>
        </p:nvSpPr>
        <p:spPr/>
        <p:txBody>
          <a:bodyPr/>
          <a:lstStyle/>
          <a:p>
            <a:fld id="{C06099EB-9D6B-9A4E-875D-01180156873A}" type="slidenum">
              <a:rPr lang="en-US" smtClean="0"/>
              <a:pPr/>
              <a:t>23</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Based on suggestions by my NEH </a:t>
            </a:r>
            <a:r>
              <a:rPr lang="en-US" dirty="0" err="1" smtClean="0"/>
              <a:t>comitttee</a:t>
            </a:r>
            <a:r>
              <a:rPr lang="en-US" dirty="0" smtClean="0"/>
              <a:t> I narrow down</a:t>
            </a:r>
            <a:r>
              <a:rPr lang="en-US" baseline="0" dirty="0" smtClean="0"/>
              <a:t> the number of potential study towns to 20. </a:t>
            </a:r>
          </a:p>
          <a:p>
            <a:r>
              <a:rPr lang="en-US" baseline="0" dirty="0" smtClean="0"/>
              <a:t>Current Development</a:t>
            </a:r>
            <a:endParaRPr lang="en-US" dirty="0" smtClean="0"/>
          </a:p>
          <a:p>
            <a:endParaRPr lang="en-US" dirty="0"/>
          </a:p>
        </p:txBody>
      </p:sp>
      <p:sp>
        <p:nvSpPr>
          <p:cNvPr id="4" name="Slide Number Placeholder 3"/>
          <p:cNvSpPr>
            <a:spLocks noGrp="1"/>
          </p:cNvSpPr>
          <p:nvPr>
            <p:ph type="sldNum" sz="quarter" idx="10"/>
          </p:nvPr>
        </p:nvSpPr>
        <p:spPr/>
        <p:txBody>
          <a:bodyPr/>
          <a:lstStyle/>
          <a:p>
            <a:fld id="{C06099EB-9D6B-9A4E-875D-01180156873A}" type="slidenum">
              <a:rPr lang="en-US" smtClean="0"/>
              <a:pPr/>
              <a:t>24</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Based on suggestions by my NEH </a:t>
            </a:r>
            <a:r>
              <a:rPr lang="en-US" dirty="0" err="1" smtClean="0"/>
              <a:t>comitttee</a:t>
            </a:r>
            <a:r>
              <a:rPr lang="en-US" dirty="0" smtClean="0"/>
              <a:t> I narrow down</a:t>
            </a:r>
            <a:r>
              <a:rPr lang="en-US" baseline="0" dirty="0" smtClean="0"/>
              <a:t> the number of potential study towns to 20. </a:t>
            </a:r>
          </a:p>
          <a:p>
            <a:r>
              <a:rPr lang="en-US" baseline="0" dirty="0" smtClean="0"/>
              <a:t>Current Development pictures – illustrate it. Lots of change. </a:t>
            </a:r>
            <a:endParaRPr lang="en-US" dirty="0" smtClean="0"/>
          </a:p>
          <a:p>
            <a:endParaRPr lang="en-US" dirty="0"/>
          </a:p>
        </p:txBody>
      </p:sp>
      <p:sp>
        <p:nvSpPr>
          <p:cNvPr id="4" name="Slide Number Placeholder 3"/>
          <p:cNvSpPr>
            <a:spLocks noGrp="1"/>
          </p:cNvSpPr>
          <p:nvPr>
            <p:ph type="sldNum" sz="quarter" idx="10"/>
          </p:nvPr>
        </p:nvSpPr>
        <p:spPr/>
        <p:txBody>
          <a:bodyPr/>
          <a:lstStyle/>
          <a:p>
            <a:fld id="{C06099EB-9D6B-9A4E-875D-01180156873A}" type="slidenum">
              <a:rPr lang="en-US" smtClean="0"/>
              <a:pPr/>
              <a:t>25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the next 25 minutes I will</a:t>
            </a:r>
            <a:r>
              <a:rPr lang="en-US" baseline="0" dirty="0" smtClean="0"/>
              <a:t> be presenting my goals, a history of the Interstate system, my study sites, …</a:t>
            </a:r>
          </a:p>
          <a:p>
            <a:endParaRPr lang="en-US" dirty="0"/>
          </a:p>
        </p:txBody>
      </p:sp>
      <p:sp>
        <p:nvSpPr>
          <p:cNvPr id="4" name="Slide Number Placeholder 3"/>
          <p:cNvSpPr>
            <a:spLocks noGrp="1"/>
          </p:cNvSpPr>
          <p:nvPr>
            <p:ph type="sldNum" sz="quarter" idx="10"/>
          </p:nvPr>
        </p:nvSpPr>
        <p:spPr/>
        <p:txBody>
          <a:bodyPr/>
          <a:lstStyle/>
          <a:p>
            <a:fld id="{C06099EB-9D6B-9A4E-875D-01180156873A}"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Beginning and end extreme then animation</a:t>
            </a:r>
            <a:endParaRPr lang="en-US" dirty="0"/>
          </a:p>
        </p:txBody>
      </p:sp>
      <p:sp>
        <p:nvSpPr>
          <p:cNvPr id="4" name="Slide Number Placeholder 3"/>
          <p:cNvSpPr>
            <a:spLocks noGrp="1"/>
          </p:cNvSpPr>
          <p:nvPr>
            <p:ph type="sldNum" sz="quarter" idx="10"/>
          </p:nvPr>
        </p:nvSpPr>
        <p:spPr/>
        <p:txBody>
          <a:bodyPr/>
          <a:lstStyle/>
          <a:p>
            <a:fld id="{C06099EB-9D6B-9A4E-875D-01180156873A}" type="slidenum">
              <a:rPr lang="en-US" smtClean="0"/>
              <a:pPr/>
              <a:t>28</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Two vertical aerials.</a:t>
            </a:r>
            <a:r>
              <a:rPr lang="en-US" baseline="0" dirty="0" smtClean="0"/>
              <a:t> VCGI. Ties more to collateral </a:t>
            </a:r>
            <a:r>
              <a:rPr lang="en-US" baseline="0" dirty="0" err="1" smtClean="0"/>
              <a:t>buildout</a:t>
            </a:r>
            <a:endParaRPr lang="en-US" dirty="0"/>
          </a:p>
        </p:txBody>
      </p:sp>
      <p:sp>
        <p:nvSpPr>
          <p:cNvPr id="4" name="Slide Number Placeholder 3"/>
          <p:cNvSpPr>
            <a:spLocks noGrp="1"/>
          </p:cNvSpPr>
          <p:nvPr>
            <p:ph type="sldNum" sz="quarter" idx="10"/>
          </p:nvPr>
        </p:nvSpPr>
        <p:spPr/>
        <p:txBody>
          <a:bodyPr/>
          <a:lstStyle/>
          <a:p>
            <a:fld id="{C06099EB-9D6B-9A4E-875D-01180156873A}" type="slidenum">
              <a:rPr lang="en-US" smtClean="0"/>
              <a:pPr/>
              <a:t>32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Dig into program</a:t>
            </a:r>
          </a:p>
          <a:p>
            <a:r>
              <a:rPr lang="en-US" dirty="0" smtClean="0"/>
              <a:t>Based</a:t>
            </a:r>
            <a:r>
              <a:rPr lang="en-US" baseline="0" dirty="0" smtClean="0"/>
              <a:t> on </a:t>
            </a:r>
            <a:r>
              <a:rPr lang="en-US" baseline="0" dirty="0" err="1" smtClean="0"/>
              <a:t>curve#’s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C06099EB-9D6B-9A4E-875D-01180156873A}" type="slidenum">
              <a:rPr lang="en-US" smtClean="0"/>
              <a:pPr/>
              <a:t>34</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What’s my thesis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C06099EB-9D6B-9A4E-875D-01180156873A}" type="slidenum">
              <a:rPr lang="en-US" smtClean="0"/>
              <a:pPr/>
              <a:t>36</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Based on suggestions by my NEH </a:t>
            </a:r>
            <a:r>
              <a:rPr lang="en-US" dirty="0" err="1" smtClean="0"/>
              <a:t>comitttee</a:t>
            </a:r>
            <a:r>
              <a:rPr lang="en-US" dirty="0" smtClean="0"/>
              <a:t> I narrow down</a:t>
            </a:r>
            <a:r>
              <a:rPr lang="en-US" baseline="0" dirty="0" smtClean="0"/>
              <a:t> the number of potential study towns to 20. </a:t>
            </a:r>
          </a:p>
          <a:p>
            <a:r>
              <a:rPr lang="en-US" baseline="0" dirty="0" smtClean="0"/>
              <a:t>Current Development</a:t>
            </a:r>
            <a:endParaRPr lang="en-US" dirty="0" smtClean="0"/>
          </a:p>
          <a:p>
            <a:endParaRPr lang="en-US" dirty="0"/>
          </a:p>
        </p:txBody>
      </p:sp>
      <p:sp>
        <p:nvSpPr>
          <p:cNvPr id="4" name="Slide Number Placeholder 3"/>
          <p:cNvSpPr>
            <a:spLocks noGrp="1"/>
          </p:cNvSpPr>
          <p:nvPr>
            <p:ph type="sldNum" sz="quarter" idx="10"/>
          </p:nvPr>
        </p:nvSpPr>
        <p:spPr/>
        <p:txBody>
          <a:bodyPr/>
          <a:lstStyle/>
          <a:p>
            <a:fld id="{C06099EB-9D6B-9A4E-875D-01180156873A}" type="slidenum">
              <a:rPr lang="en-US" smtClean="0"/>
              <a:pPr/>
              <a:t>38</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06099EB-9D6B-9A4E-875D-01180156873A}" type="slidenum">
              <a:rPr lang="en-US" smtClean="0"/>
              <a:pPr/>
              <a:t>39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 starting</a:t>
            </a:r>
            <a:r>
              <a:rPr lang="en-US" baseline="0" dirty="0" smtClean="0"/>
              <a:t> this project I wanted to know how and to what degree the building of the interstate and it’s associated development have changed the hydrology of </a:t>
            </a:r>
            <a:r>
              <a:rPr lang="en-US" baseline="0" dirty="0" err="1" smtClean="0"/>
              <a:t>vermont</a:t>
            </a:r>
            <a:r>
              <a:rPr lang="en-US" baseline="0" dirty="0" smtClean="0"/>
              <a: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06099EB-9D6B-9A4E-875D-01180156873A}"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32</a:t>
            </a:r>
            <a:r>
              <a:rPr lang="en-US" baseline="0" dirty="0" smtClean="0"/>
              <a:t> billion = 1.5 lake champ volume</a:t>
            </a:r>
          </a:p>
          <a:p>
            <a:r>
              <a:rPr lang="en-US" baseline="0" dirty="0" smtClean="0"/>
              <a:t>90% federally funded</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C06099EB-9D6B-9A4E-875D-01180156873A}"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interstate system</a:t>
            </a:r>
            <a:r>
              <a:rPr lang="en-US" baseline="0" dirty="0" smtClean="0"/>
              <a:t> in Vermont was constructed from 1958 to 1983. Three major interstates are present in </a:t>
            </a:r>
            <a:r>
              <a:rPr lang="en-US" baseline="0" dirty="0" err="1" smtClean="0"/>
              <a:t>vermont</a:t>
            </a:r>
            <a:r>
              <a:rPr lang="en-US" baseline="0" dirty="0" smtClean="0"/>
              <a:t>. … say where each is located and that i93 was last. The system is 516 km long and has 53 exits.</a:t>
            </a:r>
            <a:endParaRPr lang="en-US" dirty="0"/>
          </a:p>
        </p:txBody>
      </p:sp>
      <p:sp>
        <p:nvSpPr>
          <p:cNvPr id="4" name="Slide Number Placeholder 3"/>
          <p:cNvSpPr>
            <a:spLocks noGrp="1"/>
          </p:cNvSpPr>
          <p:nvPr>
            <p:ph type="sldNum" sz="quarter" idx="10"/>
          </p:nvPr>
        </p:nvSpPr>
        <p:spPr/>
        <p:txBody>
          <a:bodyPr/>
          <a:lstStyle/>
          <a:p>
            <a:fld id="{C06099EB-9D6B-9A4E-875D-01180156873A}" type="slidenum">
              <a:rPr lang="en-US" smtClean="0"/>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06099EB-9D6B-9A4E-875D-01180156873A}"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Link impervious</a:t>
            </a:r>
            <a:r>
              <a:rPr lang="en-US" baseline="0" dirty="0" smtClean="0"/>
              <a:t> to </a:t>
            </a:r>
            <a:r>
              <a:rPr lang="en-US" baseline="0" dirty="0" err="1" smtClean="0"/>
              <a:t>buildout</a:t>
            </a:r>
            <a:r>
              <a:rPr lang="en-US" baseline="0" dirty="0" smtClean="0"/>
              <a:t>, </a:t>
            </a:r>
          </a:p>
          <a:p>
            <a:r>
              <a:rPr lang="en-US" baseline="0" dirty="0" smtClean="0"/>
              <a:t>Before and after of </a:t>
            </a:r>
            <a:r>
              <a:rPr lang="en-US" baseline="0" dirty="0" err="1" smtClean="0"/>
              <a:t>williston</a:t>
            </a:r>
            <a:r>
              <a:rPr lang="en-US" baseline="0" dirty="0" smtClean="0"/>
              <a:t> or south </a:t>
            </a:r>
            <a:r>
              <a:rPr lang="en-US" baseline="0" dirty="0" err="1" smtClean="0"/>
              <a:t>burlington</a:t>
            </a:r>
            <a:r>
              <a:rPr lang="en-US" baseline="0" dirty="0" smtClean="0"/>
              <a:t> (</a:t>
            </a:r>
            <a:r>
              <a:rPr lang="en-US" baseline="0" dirty="0" err="1" smtClean="0"/>
              <a:t>dorset</a:t>
            </a:r>
            <a:r>
              <a:rPr lang="en-US" baseline="0" dirty="0" smtClean="0"/>
              <a:t> street) – catalyzed by interstate, </a:t>
            </a:r>
            <a:endParaRPr lang="en-US" dirty="0" smtClean="0"/>
          </a:p>
          <a:p>
            <a:endParaRPr lang="en-US" dirty="0" smtClean="0"/>
          </a:p>
          <a:p>
            <a:r>
              <a:rPr lang="en-US" dirty="0" smtClean="0"/>
              <a:t>Along with the construction of the interstate, comes</a:t>
            </a:r>
            <a:r>
              <a:rPr lang="en-US" baseline="0" dirty="0" smtClean="0"/>
              <a:t> interstate related development. This includes exits lined with big box stores and chain restaurants as well as suburban home development. Vermont has made a concerted effort to avoid some of the trappings and development often associated with the interstate. In 1968, Vermont banned all billboards in the state and compromised by allowing roadsides that list businesses. The Vermont Land Trust was another effort to keep  Vermont from changing in the wake of interstate construction. The Land Trust goes to farms in </a:t>
            </a:r>
            <a:r>
              <a:rPr lang="en-US" baseline="0" dirty="0" err="1" smtClean="0"/>
              <a:t>vermont</a:t>
            </a:r>
            <a:r>
              <a:rPr lang="en-US" baseline="0" dirty="0" smtClean="0"/>
              <a:t> and offers to buy the development rights to their property, so that in the future the landscape remains </a:t>
            </a:r>
            <a:r>
              <a:rPr lang="en-US" baseline="0" dirty="0" err="1" smtClean="0"/>
              <a:t>disticly</a:t>
            </a:r>
            <a:r>
              <a:rPr lang="en-US" baseline="0" dirty="0" smtClean="0"/>
              <a:t> agrarian. Finally, Vermont strongly resisted the construction of box box stores and while they were eventually built, still exist in much lower concentrations than in most states. </a:t>
            </a:r>
            <a:endParaRPr lang="en-US" dirty="0"/>
          </a:p>
        </p:txBody>
      </p:sp>
      <p:sp>
        <p:nvSpPr>
          <p:cNvPr id="4" name="Slide Number Placeholder 3"/>
          <p:cNvSpPr>
            <a:spLocks noGrp="1"/>
          </p:cNvSpPr>
          <p:nvPr>
            <p:ph type="sldNum" sz="quarter" idx="10"/>
          </p:nvPr>
        </p:nvSpPr>
        <p:spPr/>
        <p:txBody>
          <a:bodyPr/>
          <a:lstStyle/>
          <a:p>
            <a:fld id="{C06099EB-9D6B-9A4E-875D-01180156873A}" type="slidenum">
              <a:rPr lang="en-US" smtClean="0"/>
              <a:pPr/>
              <a:t>10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Do more.</a:t>
            </a:r>
            <a:r>
              <a:rPr lang="en-US" baseline="0" dirty="0" smtClean="0"/>
              <a:t> Specifics …. Explain picture, higher flow peak – more capable of eroding material, lateral movement, </a:t>
            </a:r>
            <a:r>
              <a:rPr lang="en-US" baseline="0" dirty="0" err="1" smtClean="0"/>
              <a:t>lanscape</a:t>
            </a:r>
            <a:r>
              <a:rPr lang="en-US" baseline="0" dirty="0" smtClean="0"/>
              <a:t> link</a:t>
            </a:r>
          </a:p>
          <a:p>
            <a:r>
              <a:rPr lang="en-US" baseline="0" dirty="0" smtClean="0"/>
              <a:t>At bottom = landscape change</a:t>
            </a:r>
            <a:endParaRPr lang="en-US" dirty="0"/>
          </a:p>
        </p:txBody>
      </p:sp>
      <p:sp>
        <p:nvSpPr>
          <p:cNvPr id="4" name="Slide Number Placeholder 3"/>
          <p:cNvSpPr>
            <a:spLocks noGrp="1"/>
          </p:cNvSpPr>
          <p:nvPr>
            <p:ph type="sldNum" sz="quarter" idx="10"/>
          </p:nvPr>
        </p:nvSpPr>
        <p:spPr/>
        <p:txBody>
          <a:bodyPr/>
          <a:lstStyle/>
          <a:p>
            <a:fld id="{C06099EB-9D6B-9A4E-875D-01180156873A}" type="slidenum">
              <a:rPr lang="en-US" smtClean="0"/>
              <a:pPr/>
              <a:t>11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Hydrologic modeling</a:t>
            </a:r>
            <a:endParaRPr lang="en-US" dirty="0"/>
          </a:p>
        </p:txBody>
      </p:sp>
      <p:sp>
        <p:nvSpPr>
          <p:cNvPr id="4" name="Slide Number Placeholder 3"/>
          <p:cNvSpPr>
            <a:spLocks noGrp="1"/>
          </p:cNvSpPr>
          <p:nvPr>
            <p:ph type="sldNum" sz="quarter" idx="10"/>
          </p:nvPr>
        </p:nvSpPr>
        <p:spPr/>
        <p:txBody>
          <a:bodyPr/>
          <a:lstStyle/>
          <a:p>
            <a:fld id="{C06099EB-9D6B-9A4E-875D-01180156873A}" type="slidenum">
              <a:rPr lang="en-US" smtClean="0"/>
              <a:pPr/>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A3A9E5A-E96F-CB43-A31A-81AC3450A235}" type="datetimeFigureOut">
              <a:rPr lang="en-US" smtClean="0"/>
              <a:pPr/>
              <a:t>4/17/12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98C6C2-7B98-C74F-A622-709434FD47D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3A9E5A-E96F-CB43-A31A-81AC3450A235}" type="datetimeFigureOut">
              <a:rPr lang="en-US" smtClean="0"/>
              <a:pPr/>
              <a:t>4/17/12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98C6C2-7B98-C74F-A622-709434FD47D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3A9E5A-E96F-CB43-A31A-81AC3450A235}" type="datetimeFigureOut">
              <a:rPr lang="en-US" smtClean="0"/>
              <a:pPr/>
              <a:t>4/17/12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98C6C2-7B98-C74F-A622-709434FD47D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3A9E5A-E96F-CB43-A31A-81AC3450A235}" type="datetimeFigureOut">
              <a:rPr lang="en-US" smtClean="0"/>
              <a:pPr/>
              <a:t>4/17/12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98C6C2-7B98-C74F-A622-709434FD47D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A3A9E5A-E96F-CB43-A31A-81AC3450A235}" type="datetimeFigureOut">
              <a:rPr lang="en-US" smtClean="0"/>
              <a:pPr/>
              <a:t>4/17/12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98C6C2-7B98-C74F-A622-709434FD47D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A3A9E5A-E96F-CB43-A31A-81AC3450A235}" type="datetimeFigureOut">
              <a:rPr lang="en-US" smtClean="0"/>
              <a:pPr/>
              <a:t>4/17/12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98C6C2-7B98-C74F-A622-709434FD47D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A3A9E5A-E96F-CB43-A31A-81AC3450A235}" type="datetimeFigureOut">
              <a:rPr lang="en-US" smtClean="0"/>
              <a:pPr/>
              <a:t>4/17/12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98C6C2-7B98-C74F-A622-709434FD47D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A3A9E5A-E96F-CB43-A31A-81AC3450A235}" type="datetimeFigureOut">
              <a:rPr lang="en-US" smtClean="0"/>
              <a:pPr/>
              <a:t>4/17/12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98C6C2-7B98-C74F-A622-709434FD47D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3A9E5A-E96F-CB43-A31A-81AC3450A235}" type="datetimeFigureOut">
              <a:rPr lang="en-US" smtClean="0"/>
              <a:pPr/>
              <a:t>4/17/12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98C6C2-7B98-C74F-A622-709434FD47D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3A9E5A-E96F-CB43-A31A-81AC3450A235}" type="datetimeFigureOut">
              <a:rPr lang="en-US" smtClean="0"/>
              <a:pPr/>
              <a:t>4/17/12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98C6C2-7B98-C74F-A622-709434FD47D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3A9E5A-E96F-CB43-A31A-81AC3450A235}" type="datetimeFigureOut">
              <a:rPr lang="en-US" smtClean="0"/>
              <a:pPr/>
              <a:t>4/17/12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98C6C2-7B98-C74F-A622-709434FD47D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3A9E5A-E96F-CB43-A31A-81AC3450A235}" type="datetimeFigureOut">
              <a:rPr lang="en-US" smtClean="0"/>
              <a:pPr/>
              <a:t>4/17/12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98C6C2-7B98-C74F-A622-709434FD47D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3"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6" Type="http://schemas.openxmlformats.org/officeDocument/2006/relationships/image" Target="../media/image12.tiff"/><Relationship Id="rId4" Type="http://schemas.openxmlformats.org/officeDocument/2006/relationships/image" Target="../media/image10.tiff"/><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tiff"/><Relationship Id="rId5" Type="http://schemas.openxmlformats.org/officeDocument/2006/relationships/image" Target="../media/image11.tif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3" Type="http://schemas.openxmlformats.org/officeDocument/2006/relationships/image" Target="../media/image13.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4" Type="http://schemas.openxmlformats.org/officeDocument/2006/relationships/image" Target="../media/image15.tiff"/><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4.tiff"/></Relationships>
</file>

<file path=ppt/slides/_rels/slide13.xml.rels><?xml version="1.0" encoding="UTF-8" standalone="yes"?>
<Relationships xmlns="http://schemas.openxmlformats.org/package/2006/relationships"><Relationship Id="rId4" Type="http://schemas.openxmlformats.org/officeDocument/2006/relationships/image" Target="../media/image1.tiff"/><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6.tiff"/><Relationship Id="rId5" Type="http://schemas.openxmlformats.org/officeDocument/2006/relationships/image" Target="../media/image17.jpeg"/></Relationships>
</file>

<file path=ppt/slides/_rels/slide14.xml.rels><?xml version="1.0" encoding="UTF-8" standalone="yes"?>
<Relationships xmlns="http://schemas.openxmlformats.org/package/2006/relationships"><Relationship Id="rId4" Type="http://schemas.openxmlformats.org/officeDocument/2006/relationships/image" Target="../media/image19.tiff"/><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8.tif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3" Type="http://schemas.openxmlformats.org/officeDocument/2006/relationships/image" Target="../media/image15.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3" Type="http://schemas.openxmlformats.org/officeDocument/2006/relationships/image" Target="../media/image20.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4" Type="http://schemas.openxmlformats.org/officeDocument/2006/relationships/image" Target="../media/image22.png"/><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21.pd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4" Type="http://schemas.openxmlformats.org/officeDocument/2006/relationships/image" Target="../media/image24.png"/><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23.pdf"/></Relationships>
</file>

<file path=ppt/slides/_rels/slide21.xml.rels><?xml version="1.0" encoding="UTF-8" standalone="yes"?>
<Relationships xmlns="http://schemas.openxmlformats.org/package/2006/relationships"><Relationship Id="rId2" Type="http://schemas.openxmlformats.org/officeDocument/2006/relationships/image" Target="../media/image25.pdf"/><Relationship Id="rId3" Type="http://schemas.openxmlformats.org/officeDocument/2006/relationships/image" Target="../media/image26.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4" Type="http://schemas.openxmlformats.org/officeDocument/2006/relationships/image" Target="../media/image28.png"/><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27.pdf"/></Relationships>
</file>

<file path=ppt/slides/_rels/slide23.xml.rels><?xml version="1.0" encoding="UTF-8" standalone="yes"?>
<Relationships xmlns="http://schemas.openxmlformats.org/package/2006/relationships"><Relationship Id="rId4" Type="http://schemas.openxmlformats.org/officeDocument/2006/relationships/image" Target="../media/image30.png"/><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29.pdf"/></Relationships>
</file>

<file path=ppt/slides/_rels/slide24.xml.rels><?xml version="1.0" encoding="UTF-8" standalone="yes"?>
<Relationships xmlns="http://schemas.openxmlformats.org/package/2006/relationships"><Relationship Id="rId4" Type="http://schemas.openxmlformats.org/officeDocument/2006/relationships/image" Target="../media/image30.png"/><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29.pdf"/></Relationships>
</file>

<file path=ppt/slides/_rels/slide25.xml.rels><?xml version="1.0" encoding="UTF-8" standalone="yes"?>
<Relationships xmlns="http://schemas.openxmlformats.org/package/2006/relationships"><Relationship Id="rId4" Type="http://schemas.openxmlformats.org/officeDocument/2006/relationships/image" Target="../media/image30.png"/><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29.pdf"/></Relationships>
</file>

<file path=ppt/slides/_rels/slide26.xml.rels><?xml version="1.0" encoding="UTF-8" standalone="yes"?>
<Relationships xmlns="http://schemas.openxmlformats.org/package/2006/relationships"><Relationship Id="rId2" Type="http://schemas.openxmlformats.org/officeDocument/2006/relationships/image" Target="../media/image31.pdf"/><Relationship Id="rId3"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4" Type="http://schemas.openxmlformats.org/officeDocument/2006/relationships/image" Target="../media/image33.tiff"/><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6.tiff"/></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3" Type="http://schemas.openxmlformats.org/officeDocument/2006/relationships/image" Target="../media/image34.png"/><Relationship Id="rId1" Type="http://schemas.openxmlformats.org/officeDocument/2006/relationships/video" Target="file://localhost/Users/avang/Desktop/ls00376smallslow.mov"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pdf"/><Relationship Id="rId3"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4" Type="http://schemas.openxmlformats.org/officeDocument/2006/relationships/image" Target="../media/image39.tiff"/><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8.tiff"/></Relationships>
</file>

<file path=ppt/slides/_rels/slide33.xml.rels><?xml version="1.0" encoding="UTF-8" standalone="yes"?>
<Relationships xmlns="http://schemas.openxmlformats.org/package/2006/relationships"><Relationship Id="rId2" Type="http://schemas.openxmlformats.org/officeDocument/2006/relationships/image" Target="../media/image40.pdf"/><Relationship Id="rId3" Type="http://schemas.openxmlformats.org/officeDocument/2006/relationships/image" Target="../media/image4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3" Type="http://schemas.openxmlformats.org/officeDocument/2006/relationships/image" Target="../media/image15.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4" Type="http://schemas.openxmlformats.org/officeDocument/2006/relationships/image" Target="../media/image44.png"/><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43.pdf"/></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3" Type="http://schemas.openxmlformats.org/officeDocument/2006/relationships/image" Target="../media/image45.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3" Type="http://schemas.openxmlformats.org/officeDocument/2006/relationships/image" Target="../media/image3.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pd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3" Type="http://schemas.openxmlformats.org/officeDocument/2006/relationships/image" Target="../media/image6.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df"/><Relationship Id="rId3"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df"/><Relationship Id="rId3"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coffer.tiff"/>
          <p:cNvPicPr>
            <a:picLocks noChangeAspect="1"/>
          </p:cNvPicPr>
          <p:nvPr/>
        </p:nvPicPr>
        <p:blipFill>
          <a:blip r:embed="rId3"/>
          <a:srcRect t="6632"/>
          <a:stretch>
            <a:fillRect/>
          </a:stretch>
        </p:blipFill>
        <p:spPr>
          <a:xfrm>
            <a:off x="0" y="1"/>
            <a:ext cx="9144000" cy="6858000"/>
          </a:xfrm>
          <a:prstGeom prst="rect">
            <a:avLst/>
          </a:prstGeom>
        </p:spPr>
      </p:pic>
      <p:sp>
        <p:nvSpPr>
          <p:cNvPr id="5" name="TextBox 4"/>
          <p:cNvSpPr txBox="1"/>
          <p:nvPr/>
        </p:nvSpPr>
        <p:spPr>
          <a:xfrm>
            <a:off x="0" y="-96219"/>
            <a:ext cx="9144000" cy="1600438"/>
          </a:xfrm>
          <a:prstGeom prst="rect">
            <a:avLst/>
          </a:prstGeom>
          <a:noFill/>
        </p:spPr>
        <p:txBody>
          <a:bodyPr wrap="square" rtlCol="0">
            <a:spAutoFit/>
          </a:bodyPr>
          <a:lstStyle/>
          <a:p>
            <a:r>
              <a:rPr lang="en-US" sz="4000" dirty="0" smtClean="0"/>
              <a:t>The Hydrologic Impacts of the Vermont Interstate Highway System</a:t>
            </a:r>
          </a:p>
          <a:p>
            <a:pPr algn="ctr"/>
            <a:r>
              <a:rPr lang="en-US" dirty="0" smtClean="0"/>
              <a:t>		</a:t>
            </a:r>
          </a:p>
        </p:txBody>
      </p:sp>
      <p:sp>
        <p:nvSpPr>
          <p:cNvPr id="4" name="TextBox 3"/>
          <p:cNvSpPr txBox="1"/>
          <p:nvPr/>
        </p:nvSpPr>
        <p:spPr>
          <a:xfrm>
            <a:off x="6520858" y="663911"/>
            <a:ext cx="1950204" cy="523220"/>
          </a:xfrm>
          <a:prstGeom prst="rect">
            <a:avLst/>
          </a:prstGeom>
          <a:noFill/>
        </p:spPr>
        <p:txBody>
          <a:bodyPr wrap="square" rtlCol="0">
            <a:spAutoFit/>
          </a:bodyPr>
          <a:lstStyle/>
          <a:p>
            <a:r>
              <a:rPr lang="en-US" sz="2800" dirty="0" smtClean="0"/>
              <a:t>Ana </a:t>
            </a:r>
            <a:r>
              <a:rPr lang="en-US" sz="2800" dirty="0" err="1" smtClean="0"/>
              <a:t>Vang</a:t>
            </a:r>
            <a:endParaRPr lang="en-US" sz="2800" dirty="0"/>
          </a:p>
        </p:txBody>
      </p:sp>
      <p:sp>
        <p:nvSpPr>
          <p:cNvPr id="6" name="TextBox 5"/>
          <p:cNvSpPr txBox="1"/>
          <p:nvPr/>
        </p:nvSpPr>
        <p:spPr>
          <a:xfrm>
            <a:off x="5092700" y="6211670"/>
            <a:ext cx="4051300" cy="646331"/>
          </a:xfrm>
          <a:prstGeom prst="rect">
            <a:avLst/>
          </a:prstGeom>
          <a:noFill/>
        </p:spPr>
        <p:txBody>
          <a:bodyPr wrap="square" rtlCol="0">
            <a:spAutoFit/>
          </a:bodyPr>
          <a:lstStyle/>
          <a:p>
            <a:pPr algn="ctr"/>
            <a:r>
              <a:rPr lang="en-US" dirty="0" smtClean="0">
                <a:solidFill>
                  <a:srgbClr val="D9D9D9"/>
                </a:solidFill>
              </a:rPr>
              <a:t>LS00376_001</a:t>
            </a:r>
          </a:p>
          <a:p>
            <a:pPr algn="ctr"/>
            <a:r>
              <a:rPr lang="en-US" dirty="0" smtClean="0">
                <a:solidFill>
                  <a:srgbClr val="D9D9D9"/>
                </a:solidFill>
              </a:rPr>
              <a:t>South Burlington-1961</a:t>
            </a:r>
            <a:endParaRPr lang="en-US" dirty="0">
              <a:solidFill>
                <a:srgbClr val="D9D9D9"/>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 name="Picture 13" descr="dorset st.tiff"/>
          <p:cNvPicPr>
            <a:picLocks noChangeAspect="1"/>
          </p:cNvPicPr>
          <p:nvPr/>
        </p:nvPicPr>
        <p:blipFill>
          <a:blip r:embed="rId3"/>
          <a:stretch>
            <a:fillRect/>
          </a:stretch>
        </p:blipFill>
        <p:spPr>
          <a:xfrm>
            <a:off x="403889" y="3294511"/>
            <a:ext cx="4264579" cy="33520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suburb.tiff"/>
          <p:cNvPicPr>
            <a:picLocks noChangeAspect="1"/>
          </p:cNvPicPr>
          <p:nvPr/>
        </p:nvPicPr>
        <p:blipFill>
          <a:blip r:embed="rId4"/>
          <a:stretch>
            <a:fillRect/>
          </a:stretch>
        </p:blipFill>
        <p:spPr>
          <a:xfrm>
            <a:off x="-9707672" y="1417638"/>
            <a:ext cx="9071048" cy="31055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p:txBody>
          <a:bodyPr/>
          <a:lstStyle/>
          <a:p>
            <a:r>
              <a:rPr lang="en-US" dirty="0" smtClean="0">
                <a:solidFill>
                  <a:srgbClr val="D9D9D9"/>
                </a:solidFill>
              </a:rPr>
              <a:t>Interstate Build-O</a:t>
            </a:r>
            <a:r>
              <a:rPr lang="en-US" dirty="0" smtClean="0">
                <a:solidFill>
                  <a:schemeClr val="bg1">
                    <a:lumMod val="85000"/>
                  </a:schemeClr>
                </a:solidFill>
              </a:rPr>
              <a:t>ut</a:t>
            </a:r>
            <a:endParaRPr lang="en-US" dirty="0">
              <a:solidFill>
                <a:schemeClr val="bg1">
                  <a:lumMod val="85000"/>
                </a:schemeClr>
              </a:solidFill>
            </a:endParaRPr>
          </a:p>
        </p:txBody>
      </p:sp>
      <p:sp>
        <p:nvSpPr>
          <p:cNvPr id="3" name="Content Placeholder 2"/>
          <p:cNvSpPr>
            <a:spLocks noGrp="1"/>
          </p:cNvSpPr>
          <p:nvPr>
            <p:ph idx="1"/>
          </p:nvPr>
        </p:nvSpPr>
        <p:spPr>
          <a:xfrm>
            <a:off x="300748" y="1591995"/>
            <a:ext cx="6557251" cy="3306962"/>
          </a:xfrm>
        </p:spPr>
        <p:txBody>
          <a:bodyPr/>
          <a:lstStyle/>
          <a:p>
            <a:r>
              <a:rPr lang="en-US" dirty="0" smtClean="0">
                <a:solidFill>
                  <a:srgbClr val="D9D9D9"/>
                </a:solidFill>
              </a:rPr>
              <a:t>Catalyzed build-out</a:t>
            </a:r>
          </a:p>
          <a:p>
            <a:r>
              <a:rPr lang="en-US" dirty="0" smtClean="0">
                <a:solidFill>
                  <a:srgbClr val="D9D9D9"/>
                </a:solidFill>
              </a:rPr>
              <a:t>Increased impervious surface </a:t>
            </a:r>
          </a:p>
          <a:p>
            <a:endParaRPr lang="en-US" dirty="0">
              <a:solidFill>
                <a:srgbClr val="D9D9D9"/>
              </a:solidFill>
            </a:endParaRPr>
          </a:p>
        </p:txBody>
      </p:sp>
      <p:sp>
        <p:nvSpPr>
          <p:cNvPr id="7" name="TextBox 6"/>
          <p:cNvSpPr txBox="1"/>
          <p:nvPr/>
        </p:nvSpPr>
        <p:spPr>
          <a:xfrm>
            <a:off x="-4272073" y="4083566"/>
            <a:ext cx="3635449" cy="369332"/>
          </a:xfrm>
          <a:prstGeom prst="rect">
            <a:avLst/>
          </a:prstGeom>
          <a:noFill/>
        </p:spPr>
        <p:txBody>
          <a:bodyPr wrap="square" rtlCol="0">
            <a:spAutoFit/>
          </a:bodyPr>
          <a:lstStyle/>
          <a:p>
            <a:r>
              <a:rPr lang="en-US" dirty="0" smtClean="0">
                <a:solidFill>
                  <a:srgbClr val="D9D9D9"/>
                </a:solidFill>
              </a:rPr>
              <a:t>Martin van Dalen </a:t>
            </a:r>
            <a:r>
              <a:rPr lang="en-US" dirty="0" err="1" smtClean="0">
                <a:solidFill>
                  <a:srgbClr val="D9D9D9"/>
                </a:solidFill>
              </a:rPr>
              <a:t>Flickr</a:t>
            </a:r>
            <a:endParaRPr lang="en-US" dirty="0">
              <a:solidFill>
                <a:srgbClr val="D9D9D9"/>
              </a:solidFill>
            </a:endParaRPr>
          </a:p>
        </p:txBody>
      </p:sp>
      <p:pic>
        <p:nvPicPr>
          <p:cNvPr id="8" name="Picture 7" descr="billboard.tiff"/>
          <p:cNvPicPr>
            <a:picLocks noChangeAspect="1"/>
          </p:cNvPicPr>
          <p:nvPr/>
        </p:nvPicPr>
        <p:blipFill>
          <a:blip r:embed="rId5"/>
          <a:stretch>
            <a:fillRect/>
          </a:stretch>
        </p:blipFill>
        <p:spPr>
          <a:xfrm>
            <a:off x="9871149" y="1021564"/>
            <a:ext cx="4771951" cy="30620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10807699" y="3714234"/>
            <a:ext cx="3000448" cy="369332"/>
          </a:xfrm>
          <a:prstGeom prst="rect">
            <a:avLst/>
          </a:prstGeom>
          <a:noFill/>
        </p:spPr>
        <p:txBody>
          <a:bodyPr wrap="square" rtlCol="0">
            <a:spAutoFit/>
          </a:bodyPr>
          <a:lstStyle/>
          <a:p>
            <a:r>
              <a:rPr lang="en-US" dirty="0" smtClean="0">
                <a:solidFill>
                  <a:srgbClr val="D9D9D9"/>
                </a:solidFill>
              </a:rPr>
              <a:t>LS09591_000-Hartford-1959</a:t>
            </a:r>
            <a:endParaRPr lang="en-US" dirty="0"/>
          </a:p>
        </p:txBody>
      </p:sp>
      <p:sp>
        <p:nvSpPr>
          <p:cNvPr id="12" name="TextBox 11"/>
          <p:cNvSpPr txBox="1"/>
          <p:nvPr/>
        </p:nvSpPr>
        <p:spPr>
          <a:xfrm>
            <a:off x="752637" y="6273066"/>
            <a:ext cx="3797300" cy="369332"/>
          </a:xfrm>
          <a:prstGeom prst="rect">
            <a:avLst/>
          </a:prstGeom>
          <a:noFill/>
        </p:spPr>
        <p:txBody>
          <a:bodyPr wrap="square" rtlCol="0">
            <a:spAutoFit/>
          </a:bodyPr>
          <a:lstStyle/>
          <a:p>
            <a:r>
              <a:rPr lang="en-US" dirty="0" smtClean="0"/>
              <a:t>LS37361_000-South Burlngton-1959</a:t>
            </a:r>
            <a:endParaRPr lang="en-US" dirty="0"/>
          </a:p>
        </p:txBody>
      </p:sp>
      <p:pic>
        <p:nvPicPr>
          <p:cNvPr id="13" name="Picture 12" descr="dorset st ggl ea.tiff"/>
          <p:cNvPicPr>
            <a:picLocks noChangeAspect="1"/>
          </p:cNvPicPr>
          <p:nvPr/>
        </p:nvPicPr>
        <p:blipFill>
          <a:blip r:embed="rId6"/>
          <a:stretch>
            <a:fillRect/>
          </a:stretch>
        </p:blipFill>
        <p:spPr>
          <a:xfrm>
            <a:off x="5096934" y="3294511"/>
            <a:ext cx="3508810" cy="33520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dirty="0" smtClean="0">
                <a:solidFill>
                  <a:srgbClr val="D9D9D9"/>
                </a:solidFill>
              </a:rPr>
              <a:t>Why do we care?</a:t>
            </a:r>
            <a:endParaRPr lang="en-US" dirty="0">
              <a:solidFill>
                <a:srgbClr val="D9D9D9"/>
              </a:solidFill>
            </a:endParaRPr>
          </a:p>
        </p:txBody>
      </p:sp>
      <p:sp>
        <p:nvSpPr>
          <p:cNvPr id="6" name="TextBox 5"/>
          <p:cNvSpPr txBox="1"/>
          <p:nvPr/>
        </p:nvSpPr>
        <p:spPr>
          <a:xfrm>
            <a:off x="457200" y="1600200"/>
            <a:ext cx="3572933" cy="4031873"/>
          </a:xfrm>
          <a:prstGeom prst="rect">
            <a:avLst/>
          </a:prstGeom>
          <a:noFill/>
        </p:spPr>
        <p:txBody>
          <a:bodyPr wrap="square" rtlCol="0">
            <a:spAutoFit/>
          </a:bodyPr>
          <a:lstStyle/>
          <a:p>
            <a:r>
              <a:rPr lang="en-US" sz="3200" dirty="0" smtClean="0">
                <a:solidFill>
                  <a:srgbClr val="D9D9D9"/>
                </a:solidFill>
              </a:rPr>
              <a:t>Changes in:</a:t>
            </a:r>
          </a:p>
          <a:p>
            <a:pPr lvl="1">
              <a:buFont typeface="Arial"/>
              <a:buChar char="•"/>
            </a:pPr>
            <a:r>
              <a:rPr lang="en-US" sz="3200" dirty="0" smtClean="0">
                <a:solidFill>
                  <a:srgbClr val="D9D9D9"/>
                </a:solidFill>
              </a:rPr>
              <a:t>Flow paths</a:t>
            </a:r>
          </a:p>
          <a:p>
            <a:pPr lvl="1">
              <a:buFont typeface="Arial"/>
              <a:buChar char="•"/>
            </a:pPr>
            <a:r>
              <a:rPr lang="en-US" sz="3200" dirty="0" smtClean="0">
                <a:solidFill>
                  <a:srgbClr val="D9D9D9"/>
                </a:solidFill>
              </a:rPr>
              <a:t>Flood peak</a:t>
            </a:r>
          </a:p>
          <a:p>
            <a:pPr lvl="1">
              <a:buFont typeface="Arial"/>
              <a:buChar char="•"/>
            </a:pPr>
            <a:r>
              <a:rPr lang="en-US" sz="3200" dirty="0" smtClean="0">
                <a:solidFill>
                  <a:srgbClr val="D9D9D9"/>
                </a:solidFill>
              </a:rPr>
              <a:t>Stream morphology</a:t>
            </a:r>
          </a:p>
          <a:p>
            <a:pPr lvl="1">
              <a:buFont typeface="Arial"/>
              <a:buChar char="•"/>
            </a:pPr>
            <a:r>
              <a:rPr lang="en-US" sz="3200" dirty="0" smtClean="0">
                <a:solidFill>
                  <a:srgbClr val="D9D9D9"/>
                </a:solidFill>
              </a:rPr>
              <a:t>Water quality</a:t>
            </a:r>
          </a:p>
          <a:p>
            <a:pPr lvl="1">
              <a:buFont typeface="Arial"/>
              <a:buChar char="•"/>
            </a:pPr>
            <a:r>
              <a:rPr lang="en-US" sz="3200" dirty="0" smtClean="0">
                <a:solidFill>
                  <a:srgbClr val="D9D9D9"/>
                </a:solidFill>
              </a:rPr>
              <a:t>Ground water recharge</a:t>
            </a:r>
            <a:endParaRPr lang="en-US" sz="3200" dirty="0">
              <a:solidFill>
                <a:srgbClr val="D9D9D9"/>
              </a:solidFill>
            </a:endParaRPr>
          </a:p>
        </p:txBody>
      </p:sp>
      <p:sp>
        <p:nvSpPr>
          <p:cNvPr id="7" name="TextBox 6"/>
          <p:cNvSpPr txBox="1"/>
          <p:nvPr/>
        </p:nvSpPr>
        <p:spPr>
          <a:xfrm>
            <a:off x="7073900" y="6488668"/>
            <a:ext cx="2421467" cy="369332"/>
          </a:xfrm>
          <a:prstGeom prst="rect">
            <a:avLst/>
          </a:prstGeom>
          <a:noFill/>
        </p:spPr>
        <p:txBody>
          <a:bodyPr wrap="square" rtlCol="0">
            <a:spAutoFit/>
          </a:bodyPr>
          <a:lstStyle/>
          <a:p>
            <a:r>
              <a:rPr lang="en-US" dirty="0" smtClean="0">
                <a:solidFill>
                  <a:srgbClr val="D9D9D9"/>
                </a:solidFill>
              </a:rPr>
              <a:t>USFWS: 2011 Bethel</a:t>
            </a:r>
            <a:endParaRPr lang="en-US" dirty="0">
              <a:solidFill>
                <a:srgbClr val="D9D9D9"/>
              </a:solidFill>
            </a:endParaRPr>
          </a:p>
        </p:txBody>
      </p:sp>
      <p:pic>
        <p:nvPicPr>
          <p:cNvPr id="8" name="Picture 7" descr="irene.tiff"/>
          <p:cNvPicPr>
            <a:picLocks noChangeAspect="1"/>
          </p:cNvPicPr>
          <p:nvPr/>
        </p:nvPicPr>
        <p:blipFill>
          <a:blip r:embed="rId3"/>
          <a:srcRect l="40491" b="10364"/>
          <a:stretch>
            <a:fillRect/>
          </a:stretch>
        </p:blipFill>
        <p:spPr>
          <a:xfrm>
            <a:off x="4236373" y="1417638"/>
            <a:ext cx="4615527" cy="46093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p:cNvSpPr txBox="1"/>
          <p:nvPr/>
        </p:nvSpPr>
        <p:spPr>
          <a:xfrm>
            <a:off x="0" y="6027003"/>
            <a:ext cx="9182100" cy="477054"/>
          </a:xfrm>
          <a:prstGeom prst="rect">
            <a:avLst/>
          </a:prstGeom>
          <a:noFill/>
        </p:spPr>
        <p:txBody>
          <a:bodyPr wrap="square" rtlCol="0">
            <a:spAutoFit/>
          </a:bodyPr>
          <a:lstStyle/>
          <a:p>
            <a:pPr algn="ctr"/>
            <a:r>
              <a:rPr lang="en-US" sz="2500" dirty="0" smtClean="0">
                <a:solidFill>
                  <a:schemeClr val="accent6">
                    <a:lumMod val="40000"/>
                    <a:lumOff val="60000"/>
                  </a:schemeClr>
                </a:solidFill>
              </a:rPr>
              <a:t>Increased impervious area = Landscape change</a:t>
            </a:r>
            <a:endParaRPr lang="en-US" sz="2500" dirty="0">
              <a:solidFill>
                <a:schemeClr val="accent6">
                  <a:lumMod val="40000"/>
                  <a:lumOff val="60000"/>
                </a:schemeClr>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solidFill>
                  <a:srgbClr val="D9D9D9"/>
                </a:solidFill>
              </a:rPr>
              <a:t>How do we study changes and test hypothesis?</a:t>
            </a:r>
            <a:endParaRPr lang="en-US" dirty="0">
              <a:solidFill>
                <a:srgbClr val="D9D9D9"/>
              </a:solidFill>
            </a:endParaRPr>
          </a:p>
        </p:txBody>
      </p:sp>
      <p:sp>
        <p:nvSpPr>
          <p:cNvPr id="3" name="Content Placeholder 2"/>
          <p:cNvSpPr>
            <a:spLocks noGrp="1"/>
          </p:cNvSpPr>
          <p:nvPr>
            <p:ph idx="1"/>
          </p:nvPr>
        </p:nvSpPr>
        <p:spPr>
          <a:xfrm>
            <a:off x="457200" y="1600200"/>
            <a:ext cx="4491951" cy="4525963"/>
          </a:xfrm>
        </p:spPr>
        <p:txBody>
          <a:bodyPr/>
          <a:lstStyle/>
          <a:p>
            <a:r>
              <a:rPr lang="en-US" dirty="0" err="1" smtClean="0">
                <a:solidFill>
                  <a:srgbClr val="D9D9D9"/>
                </a:solidFill>
              </a:rPr>
              <a:t>Rephotography</a:t>
            </a:r>
            <a:endParaRPr lang="en-US" dirty="0" smtClean="0">
              <a:solidFill>
                <a:srgbClr val="D9D9D9"/>
              </a:solidFill>
            </a:endParaRPr>
          </a:p>
          <a:p>
            <a:r>
              <a:rPr lang="en-US" dirty="0" smtClean="0">
                <a:solidFill>
                  <a:srgbClr val="D9D9D9"/>
                </a:solidFill>
              </a:rPr>
              <a:t>Fieldwork</a:t>
            </a:r>
          </a:p>
          <a:p>
            <a:r>
              <a:rPr lang="en-US" dirty="0" smtClean="0">
                <a:solidFill>
                  <a:srgbClr val="D9D9D9"/>
                </a:solidFill>
              </a:rPr>
              <a:t>Hydraulic Modeling</a:t>
            </a:r>
            <a:endParaRPr lang="en-US" dirty="0">
              <a:solidFill>
                <a:srgbClr val="D9D9D9"/>
              </a:solidFill>
            </a:endParaRPr>
          </a:p>
        </p:txBody>
      </p:sp>
      <p:pic>
        <p:nvPicPr>
          <p:cNvPr id="4" name="Picture 3" descr="rephotog.tiff"/>
          <p:cNvPicPr>
            <a:picLocks noChangeAspect="1"/>
          </p:cNvPicPr>
          <p:nvPr/>
        </p:nvPicPr>
        <p:blipFill>
          <a:blip r:embed="rId3"/>
          <a:stretch>
            <a:fillRect/>
          </a:stretch>
        </p:blipFill>
        <p:spPr>
          <a:xfrm>
            <a:off x="4211019" y="1801686"/>
            <a:ext cx="4640882" cy="30751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hec hms.tiff"/>
          <p:cNvPicPr>
            <a:picLocks noChangeAspect="1"/>
          </p:cNvPicPr>
          <p:nvPr/>
        </p:nvPicPr>
        <p:blipFill>
          <a:blip r:embed="rId4"/>
          <a:stretch>
            <a:fillRect/>
          </a:stretch>
        </p:blipFill>
        <p:spPr>
          <a:xfrm>
            <a:off x="1583651" y="3969599"/>
            <a:ext cx="3365500" cy="26221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4019688" y="6202363"/>
            <a:ext cx="1341967" cy="369332"/>
          </a:xfrm>
          <a:prstGeom prst="rect">
            <a:avLst/>
          </a:prstGeom>
          <a:noFill/>
        </p:spPr>
        <p:txBody>
          <a:bodyPr wrap="square" rtlCol="0">
            <a:spAutoFit/>
          </a:bodyPr>
          <a:lstStyle/>
          <a:p>
            <a:r>
              <a:rPr lang="en-US" dirty="0" smtClean="0">
                <a:solidFill>
                  <a:schemeClr val="tx1">
                    <a:lumMod val="75000"/>
                    <a:lumOff val="25000"/>
                  </a:schemeClr>
                </a:solidFill>
              </a:rPr>
              <a:t>US ACE</a:t>
            </a:r>
            <a:endParaRPr lang="en-US" dirty="0">
              <a:solidFill>
                <a:schemeClr val="tx1">
                  <a:lumMod val="75000"/>
                  <a:lumOff val="25000"/>
                </a:schemeClr>
              </a:solidFill>
            </a:endParaRPr>
          </a:p>
        </p:txBody>
      </p:sp>
      <p:sp>
        <p:nvSpPr>
          <p:cNvPr id="7" name="TextBox 6"/>
          <p:cNvSpPr txBox="1"/>
          <p:nvPr/>
        </p:nvSpPr>
        <p:spPr>
          <a:xfrm>
            <a:off x="6400801" y="4553633"/>
            <a:ext cx="2590800" cy="646331"/>
          </a:xfrm>
          <a:prstGeom prst="rect">
            <a:avLst/>
          </a:prstGeom>
          <a:noFill/>
        </p:spPr>
        <p:txBody>
          <a:bodyPr wrap="square" rtlCol="0">
            <a:spAutoFit/>
          </a:bodyPr>
          <a:lstStyle/>
          <a:p>
            <a:r>
              <a:rPr lang="en-US" dirty="0" smtClean="0">
                <a:solidFill>
                  <a:srgbClr val="D9D9D9"/>
                </a:solidFill>
              </a:rPr>
              <a:t>Nomad Tales-NSW/</a:t>
            </a:r>
            <a:r>
              <a:rPr lang="en-US" dirty="0" err="1" smtClean="0">
                <a:solidFill>
                  <a:srgbClr val="D9D9D9"/>
                </a:solidFill>
              </a:rPr>
              <a:t>Flickr</a:t>
            </a:r>
            <a:endParaRPr lang="en-US" dirty="0" smtClean="0">
              <a:solidFill>
                <a:srgbClr val="D9D9D9"/>
              </a:solidFill>
            </a:endParaRPr>
          </a:p>
          <a:p>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D9D9D9"/>
                </a:solidFill>
              </a:rPr>
              <a:t>How do we study changes and test hypothesis?</a:t>
            </a:r>
            <a:endParaRPr lang="en-US" dirty="0"/>
          </a:p>
        </p:txBody>
      </p:sp>
      <p:sp>
        <p:nvSpPr>
          <p:cNvPr id="3" name="Content Placeholder 2"/>
          <p:cNvSpPr>
            <a:spLocks noGrp="1"/>
          </p:cNvSpPr>
          <p:nvPr>
            <p:ph idx="1"/>
          </p:nvPr>
        </p:nvSpPr>
        <p:spPr>
          <a:xfrm>
            <a:off x="1638301" y="5842935"/>
            <a:ext cx="5511800" cy="1460500"/>
          </a:xfrm>
        </p:spPr>
        <p:txBody>
          <a:bodyPr>
            <a:normAutofit/>
          </a:bodyPr>
          <a:lstStyle/>
          <a:p>
            <a:pPr algn="ctr">
              <a:buNone/>
            </a:pPr>
            <a:r>
              <a:rPr lang="en-US" dirty="0" smtClean="0">
                <a:solidFill>
                  <a:schemeClr val="bg1">
                    <a:lumMod val="85000"/>
                  </a:schemeClr>
                </a:solidFill>
              </a:rPr>
              <a:t>Ground Based </a:t>
            </a:r>
            <a:r>
              <a:rPr lang="en-US" dirty="0" err="1" smtClean="0">
                <a:solidFill>
                  <a:schemeClr val="bg1">
                    <a:lumMod val="85000"/>
                  </a:schemeClr>
                </a:solidFill>
              </a:rPr>
              <a:t>Rephotography</a:t>
            </a:r>
            <a:endParaRPr lang="en-US" dirty="0">
              <a:solidFill>
                <a:schemeClr val="bg1">
                  <a:lumMod val="85000"/>
                </a:schemeClr>
              </a:solidFill>
            </a:endParaRPr>
          </a:p>
        </p:txBody>
      </p:sp>
      <p:pic>
        <p:nvPicPr>
          <p:cNvPr id="4" name="Picture 3" descr="rephotog before.tiff"/>
          <p:cNvPicPr>
            <a:picLocks noChangeAspect="1"/>
          </p:cNvPicPr>
          <p:nvPr/>
        </p:nvPicPr>
        <p:blipFill>
          <a:blip r:embed="rId3"/>
          <a:stretch>
            <a:fillRect/>
          </a:stretch>
        </p:blipFill>
        <p:spPr>
          <a:xfrm>
            <a:off x="-3857848" y="3448738"/>
            <a:ext cx="3550095" cy="28323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coffer.tiff"/>
          <p:cNvPicPr>
            <a:picLocks noChangeAspect="1"/>
          </p:cNvPicPr>
          <p:nvPr/>
        </p:nvPicPr>
        <p:blipFill>
          <a:blip r:embed="rId4"/>
          <a:stretch>
            <a:fillRect/>
          </a:stretch>
        </p:blipFill>
        <p:spPr>
          <a:xfrm>
            <a:off x="-4032200" y="616391"/>
            <a:ext cx="3526009" cy="28323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889000" y="7131798"/>
            <a:ext cx="5067300" cy="646331"/>
          </a:xfrm>
          <a:prstGeom prst="rect">
            <a:avLst/>
          </a:prstGeom>
          <a:noFill/>
        </p:spPr>
        <p:txBody>
          <a:bodyPr wrap="square" rtlCol="0">
            <a:spAutoFit/>
          </a:bodyPr>
          <a:lstStyle/>
          <a:p>
            <a:r>
              <a:rPr lang="en-US" dirty="0" smtClean="0">
                <a:solidFill>
                  <a:srgbClr val="D9D9D9"/>
                </a:solidFill>
              </a:rPr>
              <a:t>LS00376_000/LS00376_001-South Burlington-1961</a:t>
            </a:r>
          </a:p>
          <a:p>
            <a:endParaRPr lang="en-US" dirty="0"/>
          </a:p>
        </p:txBody>
      </p:sp>
      <p:pic>
        <p:nvPicPr>
          <p:cNvPr id="8" name="Picture 7" descr="bridge.jpg"/>
          <p:cNvPicPr>
            <a:picLocks noChangeAspect="1"/>
          </p:cNvPicPr>
          <p:nvPr/>
        </p:nvPicPr>
        <p:blipFill>
          <a:blip r:embed="rId5"/>
          <a:stretch>
            <a:fillRect/>
          </a:stretch>
        </p:blipFill>
        <p:spPr>
          <a:xfrm>
            <a:off x="1638300" y="1973474"/>
            <a:ext cx="5511800" cy="3644900"/>
          </a:xfrm>
          <a:prstGeom prst="rect">
            <a:avLst/>
          </a:prstGeom>
        </p:spPr>
      </p:pic>
      <p:sp>
        <p:nvSpPr>
          <p:cNvPr id="9" name="TextBox 8"/>
          <p:cNvSpPr txBox="1"/>
          <p:nvPr/>
        </p:nvSpPr>
        <p:spPr>
          <a:xfrm>
            <a:off x="1574800" y="5153276"/>
            <a:ext cx="3270250" cy="369332"/>
          </a:xfrm>
          <a:prstGeom prst="rect">
            <a:avLst/>
          </a:prstGeom>
          <a:noFill/>
        </p:spPr>
        <p:txBody>
          <a:bodyPr wrap="square" rtlCol="0">
            <a:spAutoFit/>
          </a:bodyPr>
          <a:lstStyle/>
          <a:p>
            <a:r>
              <a:rPr lang="en-US" sz="1600" dirty="0" smtClean="0">
                <a:solidFill>
                  <a:srgbClr val="D9D9D9"/>
                </a:solidFill>
              </a:rPr>
              <a:t>LS38134_000-Brattleboro-</a:t>
            </a:r>
            <a:r>
              <a:rPr lang="en-US" dirty="0" smtClean="0">
                <a:solidFill>
                  <a:srgbClr val="D9D9D9"/>
                </a:solidFill>
              </a:rPr>
              <a:t>1960</a:t>
            </a:r>
            <a:endParaRPr lang="en-US" dirty="0">
              <a:solidFill>
                <a:srgbClr val="D9D9D9"/>
              </a:solidFill>
            </a:endParaRPr>
          </a:p>
        </p:txBody>
      </p:sp>
      <p:sp>
        <p:nvSpPr>
          <p:cNvPr id="10" name="TextBox 9"/>
          <p:cNvSpPr txBox="1"/>
          <p:nvPr/>
        </p:nvSpPr>
        <p:spPr>
          <a:xfrm>
            <a:off x="6345771" y="5153276"/>
            <a:ext cx="745066" cy="369332"/>
          </a:xfrm>
          <a:prstGeom prst="rect">
            <a:avLst/>
          </a:prstGeom>
          <a:noFill/>
        </p:spPr>
        <p:txBody>
          <a:bodyPr wrap="square" rtlCol="0">
            <a:spAutoFit/>
          </a:bodyPr>
          <a:lstStyle/>
          <a:p>
            <a:r>
              <a:rPr lang="en-US" dirty="0" smtClean="0">
                <a:solidFill>
                  <a:srgbClr val="D9D9D9"/>
                </a:solidFill>
              </a:rPr>
              <a:t>2011</a:t>
            </a:r>
            <a:endParaRPr lang="en-US" dirty="0">
              <a:solidFill>
                <a:srgbClr val="D9D9D9"/>
              </a:solidFill>
            </a:endParaRPr>
          </a:p>
        </p:txBody>
      </p:sp>
      <p:cxnSp>
        <p:nvCxnSpPr>
          <p:cNvPr id="12" name="Straight Arrow Connector 11"/>
          <p:cNvCxnSpPr/>
          <p:nvPr/>
        </p:nvCxnSpPr>
        <p:spPr>
          <a:xfrm rot="5400000">
            <a:off x="6133313" y="4520692"/>
            <a:ext cx="229533" cy="19538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rot="5400000" flipH="1" flipV="1">
            <a:off x="4873357" y="4858195"/>
            <a:ext cx="267725" cy="15240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D9D9D9"/>
                </a:solidFill>
              </a:rPr>
              <a:t>How do we study changes and test hypothesis?</a:t>
            </a:r>
            <a:endParaRPr lang="en-US" dirty="0">
              <a:solidFill>
                <a:srgbClr val="D9D9D9"/>
              </a:solidFill>
            </a:endParaRPr>
          </a:p>
        </p:txBody>
      </p:sp>
      <p:pic>
        <p:nvPicPr>
          <p:cNvPr id="6" name="Picture 5" descr="middlesex.tiff"/>
          <p:cNvPicPr>
            <a:picLocks noChangeAspect="1"/>
          </p:cNvPicPr>
          <p:nvPr/>
        </p:nvPicPr>
        <p:blipFill>
          <a:blip r:embed="rId3"/>
          <a:stretch>
            <a:fillRect/>
          </a:stretch>
        </p:blipFill>
        <p:spPr>
          <a:xfrm>
            <a:off x="4216400" y="3059420"/>
            <a:ext cx="4470400" cy="33413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aerial before.tiff"/>
          <p:cNvPicPr>
            <a:picLocks noChangeAspect="1"/>
          </p:cNvPicPr>
          <p:nvPr/>
        </p:nvPicPr>
        <p:blipFill>
          <a:blip r:embed="rId4"/>
          <a:stretch>
            <a:fillRect/>
          </a:stretch>
        </p:blipFill>
        <p:spPr>
          <a:xfrm>
            <a:off x="457200" y="1633894"/>
            <a:ext cx="4228675" cy="32093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2266525" y="4461257"/>
            <a:ext cx="2863850" cy="369332"/>
          </a:xfrm>
          <a:prstGeom prst="rect">
            <a:avLst/>
          </a:prstGeom>
          <a:noFill/>
        </p:spPr>
        <p:txBody>
          <a:bodyPr wrap="square" rtlCol="0">
            <a:spAutoFit/>
          </a:bodyPr>
          <a:lstStyle/>
          <a:p>
            <a:r>
              <a:rPr lang="en-US" dirty="0" smtClean="0">
                <a:solidFill>
                  <a:srgbClr val="D9D9D9"/>
                </a:solidFill>
              </a:rPr>
              <a:t>LS01472_000-Middlesex</a:t>
            </a:r>
          </a:p>
        </p:txBody>
      </p:sp>
      <p:sp>
        <p:nvSpPr>
          <p:cNvPr id="9" name="TextBox 8"/>
          <p:cNvSpPr txBox="1"/>
          <p:nvPr/>
        </p:nvSpPr>
        <p:spPr>
          <a:xfrm>
            <a:off x="4850975" y="1926282"/>
            <a:ext cx="3835825" cy="584776"/>
          </a:xfrm>
          <a:prstGeom prst="rect">
            <a:avLst/>
          </a:prstGeom>
          <a:noFill/>
        </p:spPr>
        <p:txBody>
          <a:bodyPr wrap="square" rtlCol="0">
            <a:spAutoFit/>
          </a:bodyPr>
          <a:lstStyle/>
          <a:p>
            <a:r>
              <a:rPr lang="en-US" sz="3200" dirty="0" smtClean="0">
                <a:solidFill>
                  <a:srgbClr val="D9D9D9"/>
                </a:solidFill>
              </a:rPr>
              <a:t>Aerial </a:t>
            </a:r>
            <a:r>
              <a:rPr lang="en-US" sz="3200" dirty="0" err="1" smtClean="0">
                <a:solidFill>
                  <a:srgbClr val="D9D9D9"/>
                </a:solidFill>
              </a:rPr>
              <a:t>Rephotography</a:t>
            </a:r>
            <a:endParaRPr lang="en-US" sz="3200" dirty="0">
              <a:solidFill>
                <a:srgbClr val="D9D9D9"/>
              </a:solidFill>
            </a:endParaRPr>
          </a:p>
        </p:txBody>
      </p:sp>
      <p:sp>
        <p:nvSpPr>
          <p:cNvPr id="10" name="Rectangle 9"/>
          <p:cNvSpPr/>
          <p:nvPr/>
        </p:nvSpPr>
        <p:spPr>
          <a:xfrm>
            <a:off x="6253034" y="6006066"/>
            <a:ext cx="2535370" cy="369332"/>
          </a:xfrm>
          <a:prstGeom prst="rect">
            <a:avLst/>
          </a:prstGeom>
        </p:spPr>
        <p:txBody>
          <a:bodyPr wrap="none">
            <a:spAutoFit/>
          </a:bodyPr>
          <a:lstStyle/>
          <a:p>
            <a:r>
              <a:rPr lang="en-US" dirty="0" smtClean="0">
                <a:solidFill>
                  <a:srgbClr val="D9D9D9"/>
                </a:solidFill>
              </a:rPr>
              <a:t>LS01472_001-Middlesex</a:t>
            </a:r>
            <a:endParaRPr lang="en-US" dirty="0"/>
          </a:p>
        </p:txBody>
      </p:sp>
      <p:sp>
        <p:nvSpPr>
          <p:cNvPr id="11" name="TextBox 10"/>
          <p:cNvSpPr txBox="1"/>
          <p:nvPr/>
        </p:nvSpPr>
        <p:spPr>
          <a:xfrm>
            <a:off x="457200" y="1633894"/>
            <a:ext cx="762000" cy="369332"/>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 1927</a:t>
            </a:r>
            <a:endParaRPr lang="en-US" dirty="0"/>
          </a:p>
        </p:txBody>
      </p:sp>
      <p:sp>
        <p:nvSpPr>
          <p:cNvPr id="12" name="TextBox 11"/>
          <p:cNvSpPr txBox="1"/>
          <p:nvPr/>
        </p:nvSpPr>
        <p:spPr>
          <a:xfrm>
            <a:off x="4694342" y="3059420"/>
            <a:ext cx="762000" cy="369332"/>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 2004</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D9D9D9"/>
                </a:solidFill>
              </a:rPr>
              <a:t>How do we study changes and test hypothesis?</a:t>
            </a:r>
            <a:endParaRPr lang="en-US" dirty="0">
              <a:solidFill>
                <a:srgbClr val="D9D9D9"/>
              </a:solidFill>
            </a:endParaRPr>
          </a:p>
        </p:txBody>
      </p:sp>
      <p:pic>
        <p:nvPicPr>
          <p:cNvPr id="5" name="Picture 4" descr="hec hms.tiff"/>
          <p:cNvPicPr>
            <a:picLocks noChangeAspect="1"/>
          </p:cNvPicPr>
          <p:nvPr/>
        </p:nvPicPr>
        <p:blipFill>
          <a:blip r:embed="rId3"/>
          <a:stretch>
            <a:fillRect/>
          </a:stretch>
        </p:blipFill>
        <p:spPr>
          <a:xfrm>
            <a:off x="4507500" y="1828800"/>
            <a:ext cx="4407899" cy="34342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457200" y="1828800"/>
            <a:ext cx="5384800" cy="5786199"/>
          </a:xfrm>
          <a:prstGeom prst="rect">
            <a:avLst/>
          </a:prstGeom>
          <a:noFill/>
        </p:spPr>
        <p:txBody>
          <a:bodyPr wrap="square" rtlCol="0">
            <a:spAutoFit/>
          </a:bodyPr>
          <a:lstStyle/>
          <a:p>
            <a:r>
              <a:rPr lang="en-US" sz="3200" dirty="0" smtClean="0">
                <a:solidFill>
                  <a:srgbClr val="D9D9D9"/>
                </a:solidFill>
              </a:rPr>
              <a:t>HEC-HMS  </a:t>
            </a:r>
          </a:p>
          <a:p>
            <a:pPr>
              <a:buFont typeface="Arial"/>
              <a:buChar char="•"/>
            </a:pPr>
            <a:r>
              <a:rPr lang="en-US" sz="3200" dirty="0" smtClean="0">
                <a:solidFill>
                  <a:srgbClr val="D9D9D9"/>
                </a:solidFill>
              </a:rPr>
              <a:t>  Inputs</a:t>
            </a:r>
          </a:p>
          <a:p>
            <a:pPr lvl="1">
              <a:buFont typeface="Arial"/>
              <a:buChar char="•"/>
            </a:pPr>
            <a:r>
              <a:rPr lang="en-US" sz="3200" dirty="0" smtClean="0">
                <a:solidFill>
                  <a:srgbClr val="D9D9D9"/>
                </a:solidFill>
              </a:rPr>
              <a:t> Drainage area</a:t>
            </a:r>
          </a:p>
          <a:p>
            <a:pPr lvl="1">
              <a:buFont typeface="Arial"/>
              <a:buChar char="•"/>
            </a:pPr>
            <a:r>
              <a:rPr lang="en-US" sz="3200" dirty="0" smtClean="0">
                <a:solidFill>
                  <a:srgbClr val="D9D9D9"/>
                </a:solidFill>
              </a:rPr>
              <a:t> % Impervious</a:t>
            </a:r>
          </a:p>
          <a:p>
            <a:pPr lvl="1">
              <a:buFont typeface="Arial"/>
              <a:buChar char="•"/>
            </a:pPr>
            <a:r>
              <a:rPr lang="en-US" sz="3200" dirty="0" smtClean="0">
                <a:solidFill>
                  <a:srgbClr val="D9D9D9"/>
                </a:solidFill>
              </a:rPr>
              <a:t> Precipitation</a:t>
            </a:r>
          </a:p>
          <a:p>
            <a:pPr>
              <a:buFont typeface="Arial"/>
              <a:buChar char="•"/>
            </a:pPr>
            <a:r>
              <a:rPr lang="en-US" sz="3200" dirty="0" smtClean="0">
                <a:solidFill>
                  <a:srgbClr val="D9D9D9"/>
                </a:solidFill>
              </a:rPr>
              <a:t>Outputs</a:t>
            </a:r>
          </a:p>
          <a:p>
            <a:pPr lvl="1">
              <a:buFont typeface="Arial"/>
              <a:buChar char="•"/>
            </a:pPr>
            <a:r>
              <a:rPr lang="en-US" sz="3200" dirty="0" smtClean="0">
                <a:solidFill>
                  <a:srgbClr val="D9D9D9"/>
                </a:solidFill>
              </a:rPr>
              <a:t> Hydrograph data</a:t>
            </a:r>
          </a:p>
          <a:p>
            <a:pPr lvl="1">
              <a:buFont typeface="Arial"/>
              <a:buChar char="•"/>
            </a:pPr>
            <a:r>
              <a:rPr lang="en-US" sz="3200" dirty="0" smtClean="0">
                <a:solidFill>
                  <a:srgbClr val="D9D9D9"/>
                </a:solidFill>
              </a:rPr>
              <a:t> Time to peak discharge</a:t>
            </a:r>
          </a:p>
          <a:p>
            <a:pPr lvl="1">
              <a:buFont typeface="Arial"/>
              <a:buChar char="•"/>
            </a:pPr>
            <a:r>
              <a:rPr lang="en-US" sz="3200" dirty="0" smtClean="0">
                <a:solidFill>
                  <a:srgbClr val="D9D9D9"/>
                </a:solidFill>
              </a:rPr>
              <a:t> Runoff contribution</a:t>
            </a:r>
          </a:p>
          <a:p>
            <a:pPr lvl="1">
              <a:buFont typeface="Arial"/>
              <a:buChar char="•"/>
            </a:pPr>
            <a:endParaRPr lang="en-US" sz="3200" dirty="0" smtClean="0">
              <a:solidFill>
                <a:srgbClr val="D9D9D9"/>
              </a:solidFill>
            </a:endParaRPr>
          </a:p>
          <a:p>
            <a:pPr lvl="1">
              <a:buFont typeface="Arial"/>
              <a:buChar char="•"/>
            </a:pPr>
            <a:endParaRPr lang="en-US" sz="3200" dirty="0" smtClean="0">
              <a:solidFill>
                <a:srgbClr val="D9D9D9"/>
              </a:solidFill>
            </a:endParaRPr>
          </a:p>
          <a:p>
            <a:pPr>
              <a:buFont typeface="Arial"/>
              <a:buChar char="•"/>
            </a:pP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D9D9D9"/>
                </a:solidFill>
              </a:rPr>
              <a:t>How does this all work together?</a:t>
            </a:r>
            <a:endParaRPr lang="en-US" dirty="0">
              <a:solidFill>
                <a:srgbClr val="D9D9D9"/>
              </a:solidFill>
            </a:endParaRPr>
          </a:p>
        </p:txBody>
      </p:sp>
      <p:grpSp>
        <p:nvGrpSpPr>
          <p:cNvPr id="23" name="Group 22"/>
          <p:cNvGrpSpPr/>
          <p:nvPr/>
        </p:nvGrpSpPr>
        <p:grpSpPr>
          <a:xfrm>
            <a:off x="0" y="1169597"/>
            <a:ext cx="9143999" cy="1200328"/>
            <a:chOff x="0" y="2054355"/>
            <a:chExt cx="9143999" cy="1200328"/>
          </a:xfrm>
        </p:grpSpPr>
        <p:sp>
          <p:nvSpPr>
            <p:cNvPr id="3" name="TextBox 2"/>
            <p:cNvSpPr txBox="1"/>
            <p:nvPr/>
          </p:nvSpPr>
          <p:spPr>
            <a:xfrm>
              <a:off x="0" y="2054355"/>
              <a:ext cx="2616200" cy="1200328"/>
            </a:xfrm>
            <a:prstGeom prst="rect">
              <a:avLst/>
            </a:prstGeom>
            <a:noFill/>
          </p:spPr>
          <p:txBody>
            <a:bodyPr wrap="square" rtlCol="0">
              <a:spAutoFit/>
            </a:bodyPr>
            <a:lstStyle/>
            <a:p>
              <a:pPr algn="ctr"/>
              <a:r>
                <a:rPr lang="en-US" sz="2400" dirty="0" smtClean="0">
                  <a:solidFill>
                    <a:srgbClr val="D9D9D9"/>
                  </a:solidFill>
                </a:rPr>
                <a:t>Aerial </a:t>
              </a:r>
              <a:r>
                <a:rPr lang="en-US" sz="2400" dirty="0" err="1" smtClean="0">
                  <a:solidFill>
                    <a:srgbClr val="D9D9D9"/>
                  </a:solidFill>
                </a:rPr>
                <a:t>Rephotography</a:t>
              </a:r>
              <a:endParaRPr lang="en-US" sz="2400" dirty="0" smtClean="0">
                <a:solidFill>
                  <a:srgbClr val="D9D9D9"/>
                </a:solidFill>
              </a:endParaRPr>
            </a:p>
            <a:p>
              <a:pPr algn="ctr"/>
              <a:r>
                <a:rPr lang="en-US" sz="2400" dirty="0" smtClean="0">
                  <a:solidFill>
                    <a:srgbClr val="D9D9D9"/>
                  </a:solidFill>
                </a:rPr>
                <a:t>(% impervious)</a:t>
              </a:r>
              <a:endParaRPr lang="en-US" sz="2400" dirty="0">
                <a:solidFill>
                  <a:srgbClr val="D9D9D9"/>
                </a:solidFill>
              </a:endParaRPr>
            </a:p>
          </p:txBody>
        </p:sp>
        <p:sp>
          <p:nvSpPr>
            <p:cNvPr id="7" name="TextBox 6"/>
            <p:cNvSpPr txBox="1"/>
            <p:nvPr/>
          </p:nvSpPr>
          <p:spPr>
            <a:xfrm>
              <a:off x="3365500" y="2380565"/>
              <a:ext cx="2667000" cy="461665"/>
            </a:xfrm>
            <a:prstGeom prst="rect">
              <a:avLst/>
            </a:prstGeom>
            <a:noFill/>
          </p:spPr>
          <p:txBody>
            <a:bodyPr wrap="square" rtlCol="0">
              <a:spAutoFit/>
            </a:bodyPr>
            <a:lstStyle/>
            <a:p>
              <a:r>
                <a:rPr lang="en-US" sz="2400" dirty="0" smtClean="0">
                  <a:solidFill>
                    <a:srgbClr val="D9D9D9"/>
                  </a:solidFill>
                </a:rPr>
                <a:t>Hydraulic Model</a:t>
              </a:r>
              <a:endParaRPr lang="en-US" sz="2400" dirty="0">
                <a:solidFill>
                  <a:srgbClr val="D9D9D9"/>
                </a:solidFill>
              </a:endParaRPr>
            </a:p>
          </p:txBody>
        </p:sp>
        <p:sp>
          <p:nvSpPr>
            <p:cNvPr id="11" name="TextBox 10"/>
            <p:cNvSpPr txBox="1"/>
            <p:nvPr/>
          </p:nvSpPr>
          <p:spPr>
            <a:xfrm>
              <a:off x="6398814" y="2380565"/>
              <a:ext cx="2745185" cy="830997"/>
            </a:xfrm>
            <a:prstGeom prst="rect">
              <a:avLst/>
            </a:prstGeom>
            <a:noFill/>
          </p:spPr>
          <p:txBody>
            <a:bodyPr wrap="square" rtlCol="0">
              <a:spAutoFit/>
            </a:bodyPr>
            <a:lstStyle/>
            <a:p>
              <a:r>
                <a:rPr lang="en-US" sz="2400" dirty="0" smtClean="0">
                  <a:solidFill>
                    <a:srgbClr val="D9D9D9"/>
                  </a:solidFill>
                </a:rPr>
                <a:t>Hydrograph, run off, peak discharge data</a:t>
              </a:r>
              <a:endParaRPr lang="en-US" sz="2400" dirty="0">
                <a:solidFill>
                  <a:srgbClr val="D9D9D9"/>
                </a:solidFill>
              </a:endParaRPr>
            </a:p>
          </p:txBody>
        </p:sp>
        <p:cxnSp>
          <p:nvCxnSpPr>
            <p:cNvPr id="12" name="Straight Arrow Connector 11"/>
            <p:cNvCxnSpPr/>
            <p:nvPr/>
          </p:nvCxnSpPr>
          <p:spPr>
            <a:xfrm>
              <a:off x="2491185" y="2678112"/>
              <a:ext cx="63103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5767785" y="2679700"/>
              <a:ext cx="63103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17" name="TextBox 16"/>
          <p:cNvSpPr txBox="1"/>
          <p:nvPr/>
        </p:nvSpPr>
        <p:spPr>
          <a:xfrm>
            <a:off x="146050" y="4455958"/>
            <a:ext cx="4178300" cy="830997"/>
          </a:xfrm>
          <a:prstGeom prst="rect">
            <a:avLst/>
          </a:prstGeom>
          <a:noFill/>
        </p:spPr>
        <p:txBody>
          <a:bodyPr wrap="square" rtlCol="0">
            <a:spAutoFit/>
          </a:bodyPr>
          <a:lstStyle/>
          <a:p>
            <a:pPr algn="ctr"/>
            <a:r>
              <a:rPr lang="en-US" sz="2400" dirty="0" smtClean="0">
                <a:solidFill>
                  <a:srgbClr val="D9D9D9"/>
                </a:solidFill>
              </a:rPr>
              <a:t>Ground Based </a:t>
            </a:r>
            <a:r>
              <a:rPr lang="en-US" sz="2400" dirty="0" err="1" smtClean="0">
                <a:solidFill>
                  <a:srgbClr val="D9D9D9"/>
                </a:solidFill>
              </a:rPr>
              <a:t>Rephotography</a:t>
            </a:r>
            <a:endParaRPr lang="en-US" sz="2400" dirty="0" smtClean="0">
              <a:solidFill>
                <a:srgbClr val="D9D9D9"/>
              </a:solidFill>
            </a:endParaRPr>
          </a:p>
          <a:p>
            <a:pPr algn="ctr"/>
            <a:r>
              <a:rPr lang="en-US" sz="2400" dirty="0" smtClean="0">
                <a:solidFill>
                  <a:srgbClr val="D9D9D9"/>
                </a:solidFill>
              </a:rPr>
              <a:t>(incision, </a:t>
            </a:r>
            <a:r>
              <a:rPr lang="en-US" sz="2400" dirty="0" err="1" smtClean="0">
                <a:solidFill>
                  <a:srgbClr val="D9D9D9"/>
                </a:solidFill>
              </a:rPr>
              <a:t>aggradation</a:t>
            </a:r>
            <a:r>
              <a:rPr lang="en-US" sz="2400" dirty="0" smtClean="0">
                <a:solidFill>
                  <a:srgbClr val="D9D9D9"/>
                </a:solidFill>
              </a:rPr>
              <a:t>, etc)</a:t>
            </a:r>
            <a:endParaRPr lang="en-US" sz="2400" dirty="0">
              <a:solidFill>
                <a:srgbClr val="D9D9D9"/>
              </a:solidFill>
            </a:endParaRPr>
          </a:p>
        </p:txBody>
      </p:sp>
      <p:cxnSp>
        <p:nvCxnSpPr>
          <p:cNvPr id="18" name="Straight Arrow Connector 17"/>
          <p:cNvCxnSpPr/>
          <p:nvPr/>
        </p:nvCxnSpPr>
        <p:spPr>
          <a:xfrm>
            <a:off x="4032250" y="2856373"/>
            <a:ext cx="1102914" cy="4841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146050" y="3443916"/>
            <a:ext cx="3886200" cy="830997"/>
          </a:xfrm>
          <a:prstGeom prst="rect">
            <a:avLst/>
          </a:prstGeom>
          <a:noFill/>
        </p:spPr>
        <p:txBody>
          <a:bodyPr wrap="square" rtlCol="0">
            <a:spAutoFit/>
          </a:bodyPr>
          <a:lstStyle/>
          <a:p>
            <a:pPr algn="ctr"/>
            <a:r>
              <a:rPr lang="en-US" sz="2400" dirty="0" smtClean="0">
                <a:solidFill>
                  <a:srgbClr val="D9D9D9"/>
                </a:solidFill>
              </a:rPr>
              <a:t>Aerial </a:t>
            </a:r>
            <a:r>
              <a:rPr lang="en-US" sz="2400" dirty="0" err="1" smtClean="0">
                <a:solidFill>
                  <a:srgbClr val="D9D9D9"/>
                </a:solidFill>
              </a:rPr>
              <a:t>Rephotography</a:t>
            </a:r>
            <a:endParaRPr lang="en-US" sz="2400" dirty="0" smtClean="0">
              <a:solidFill>
                <a:srgbClr val="D9D9D9"/>
              </a:solidFill>
            </a:endParaRPr>
          </a:p>
          <a:p>
            <a:pPr algn="ctr"/>
            <a:r>
              <a:rPr lang="en-US" sz="2400" dirty="0" smtClean="0">
                <a:solidFill>
                  <a:srgbClr val="D9D9D9"/>
                </a:solidFill>
              </a:rPr>
              <a:t>(stream </a:t>
            </a:r>
            <a:r>
              <a:rPr lang="en-US" sz="2400" dirty="0" err="1" smtClean="0">
                <a:solidFill>
                  <a:srgbClr val="D9D9D9"/>
                </a:solidFill>
              </a:rPr>
              <a:t>planform</a:t>
            </a:r>
            <a:r>
              <a:rPr lang="en-US" sz="2400" dirty="0" smtClean="0">
                <a:solidFill>
                  <a:srgbClr val="D9D9D9"/>
                </a:solidFill>
              </a:rPr>
              <a:t>)</a:t>
            </a:r>
            <a:endParaRPr lang="en-US" sz="2400" dirty="0">
              <a:solidFill>
                <a:srgbClr val="D9D9D9"/>
              </a:solidFill>
            </a:endParaRPr>
          </a:p>
        </p:txBody>
      </p:sp>
      <p:cxnSp>
        <p:nvCxnSpPr>
          <p:cNvPr id="21" name="Straight Arrow Connector 20"/>
          <p:cNvCxnSpPr/>
          <p:nvPr/>
        </p:nvCxnSpPr>
        <p:spPr>
          <a:xfrm>
            <a:off x="3762306" y="3802226"/>
            <a:ext cx="810815"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982265" y="2509564"/>
            <a:ext cx="2745185" cy="830997"/>
          </a:xfrm>
          <a:prstGeom prst="rect">
            <a:avLst/>
          </a:prstGeom>
          <a:noFill/>
        </p:spPr>
        <p:txBody>
          <a:bodyPr wrap="square" rtlCol="0">
            <a:spAutoFit/>
          </a:bodyPr>
          <a:lstStyle/>
          <a:p>
            <a:pPr algn="ctr"/>
            <a:r>
              <a:rPr lang="en-US" sz="2400" dirty="0" smtClean="0">
                <a:solidFill>
                  <a:srgbClr val="D9D9D9"/>
                </a:solidFill>
              </a:rPr>
              <a:t>Hydrograph, run off, peak discharge data</a:t>
            </a:r>
            <a:endParaRPr lang="en-US" sz="2400" dirty="0">
              <a:solidFill>
                <a:srgbClr val="D9D9D9"/>
              </a:solidFill>
            </a:endParaRPr>
          </a:p>
        </p:txBody>
      </p:sp>
      <p:cxnSp>
        <p:nvCxnSpPr>
          <p:cNvPr id="28" name="Straight Arrow Connector 27"/>
          <p:cNvCxnSpPr/>
          <p:nvPr/>
        </p:nvCxnSpPr>
        <p:spPr>
          <a:xfrm flipV="1">
            <a:off x="4269311" y="4455958"/>
            <a:ext cx="810815" cy="55000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5657850" y="3340561"/>
            <a:ext cx="2552700" cy="461665"/>
          </a:xfrm>
          <a:prstGeom prst="rect">
            <a:avLst/>
          </a:prstGeom>
          <a:noFill/>
        </p:spPr>
        <p:txBody>
          <a:bodyPr wrap="square" rtlCol="0">
            <a:spAutoFit/>
          </a:bodyPr>
          <a:lstStyle/>
          <a:p>
            <a:r>
              <a:rPr lang="en-US" sz="2400" dirty="0" smtClean="0">
                <a:solidFill>
                  <a:srgbClr val="D9D9D9"/>
                </a:solidFill>
              </a:rPr>
              <a:t>Test Hypothesis</a:t>
            </a:r>
            <a:endParaRPr lang="en-US" sz="2400" dirty="0">
              <a:solidFill>
                <a:srgbClr val="D9D9D9"/>
              </a:solidFill>
            </a:endParaRPr>
          </a:p>
        </p:txBody>
      </p:sp>
      <p:sp>
        <p:nvSpPr>
          <p:cNvPr id="19" name="Rectangle 18"/>
          <p:cNvSpPr/>
          <p:nvPr/>
        </p:nvSpPr>
        <p:spPr>
          <a:xfrm>
            <a:off x="1" y="5900005"/>
            <a:ext cx="9144000" cy="923330"/>
          </a:xfrm>
          <a:prstGeom prst="rect">
            <a:avLst/>
          </a:prstGeom>
        </p:spPr>
        <p:txBody>
          <a:bodyPr wrap="square">
            <a:spAutoFit/>
          </a:bodyPr>
          <a:lstStyle/>
          <a:p>
            <a:pPr algn="ctr"/>
            <a:r>
              <a:rPr lang="en-US" dirty="0" smtClean="0">
                <a:solidFill>
                  <a:srgbClr val="D9D9D9"/>
                </a:solidFill>
              </a:rPr>
              <a:t>I will test whether construction of the interstate and the associated build-out increased the amount of impermeable surface sufficient to change peak flow and run off volume, and if so whether I can relate this to changes in stream </a:t>
            </a:r>
            <a:r>
              <a:rPr lang="en-US" dirty="0" err="1" smtClean="0">
                <a:solidFill>
                  <a:srgbClr val="D9D9D9"/>
                </a:solidFill>
              </a:rPr>
              <a:t>planform</a:t>
            </a:r>
            <a:r>
              <a:rPr lang="en-US" dirty="0" smtClean="0">
                <a:solidFill>
                  <a:srgbClr val="D9D9D9"/>
                </a:solidFill>
              </a:rPr>
              <a:t>, incision depth, and bed material.</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D9D9D9"/>
                </a:solidFill>
              </a:rPr>
              <a:t>Work Completed</a:t>
            </a:r>
            <a:endParaRPr lang="en-US" dirty="0">
              <a:solidFill>
                <a:srgbClr val="D9D9D9"/>
              </a:solidFill>
            </a:endParaRPr>
          </a:p>
        </p:txBody>
      </p:sp>
      <p:sp>
        <p:nvSpPr>
          <p:cNvPr id="3" name="Content Placeholder 2"/>
          <p:cNvSpPr>
            <a:spLocks noGrp="1"/>
          </p:cNvSpPr>
          <p:nvPr>
            <p:ph idx="1"/>
          </p:nvPr>
        </p:nvSpPr>
        <p:spPr/>
        <p:txBody>
          <a:bodyPr/>
          <a:lstStyle/>
          <a:p>
            <a:r>
              <a:rPr lang="en-US" dirty="0" smtClean="0">
                <a:solidFill>
                  <a:srgbClr val="D9D9D9"/>
                </a:solidFill>
              </a:rPr>
              <a:t>Photo processing</a:t>
            </a:r>
          </a:p>
          <a:p>
            <a:r>
              <a:rPr lang="en-US" dirty="0" smtClean="0">
                <a:solidFill>
                  <a:srgbClr val="D9D9D9"/>
                </a:solidFill>
              </a:rPr>
              <a:t>Interstate exit classification</a:t>
            </a:r>
          </a:p>
          <a:p>
            <a:r>
              <a:rPr lang="en-US" dirty="0" smtClean="0">
                <a:solidFill>
                  <a:srgbClr val="D9D9D9"/>
                </a:solidFill>
              </a:rPr>
              <a:t>Site selection</a:t>
            </a:r>
          </a:p>
          <a:p>
            <a:endParaRPr lang="en-US" dirty="0">
              <a:solidFill>
                <a:srgbClr val="D9D9D9"/>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dirty="0" smtClean="0">
                <a:solidFill>
                  <a:srgbClr val="D9D9D9"/>
                </a:solidFill>
              </a:rPr>
              <a:t>Vermont Interstate Photos</a:t>
            </a:r>
            <a:endParaRPr lang="en-US" dirty="0">
              <a:solidFill>
                <a:srgbClr val="D9D9D9"/>
              </a:solidFill>
            </a:endParaRPr>
          </a:p>
        </p:txBody>
      </p:sp>
      <p:pic>
        <p:nvPicPr>
          <p:cNvPr id="5" name="Picture 4" descr="thumbnails.tiff"/>
          <p:cNvPicPr>
            <a:picLocks noChangeAspect="1"/>
          </p:cNvPicPr>
          <p:nvPr/>
        </p:nvPicPr>
        <p:blipFill>
          <a:blip r:embed="rId3"/>
          <a:stretch>
            <a:fillRect/>
          </a:stretch>
        </p:blipFill>
        <p:spPr>
          <a:xfrm>
            <a:off x="4052560" y="1739372"/>
            <a:ext cx="4782391" cy="41957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364178" y="2269067"/>
            <a:ext cx="3688382" cy="2831544"/>
          </a:xfrm>
          <a:prstGeom prst="rect">
            <a:avLst/>
          </a:prstGeom>
          <a:noFill/>
        </p:spPr>
        <p:txBody>
          <a:bodyPr wrap="square" rtlCol="0">
            <a:spAutoFit/>
          </a:bodyPr>
          <a:lstStyle/>
          <a:p>
            <a:pPr>
              <a:buFont typeface="Arial"/>
              <a:buChar char="•"/>
            </a:pPr>
            <a:r>
              <a:rPr lang="en-US" sz="3200" dirty="0" smtClean="0">
                <a:solidFill>
                  <a:srgbClr val="D9D9D9"/>
                </a:solidFill>
              </a:rPr>
              <a:t> 50,000 images</a:t>
            </a:r>
          </a:p>
          <a:p>
            <a:pPr>
              <a:buFont typeface="Arial"/>
              <a:buChar char="•"/>
            </a:pPr>
            <a:r>
              <a:rPr lang="en-US" sz="3200" dirty="0" smtClean="0">
                <a:solidFill>
                  <a:srgbClr val="D9D9D9"/>
                </a:solidFill>
              </a:rPr>
              <a:t> &gt;13,000 Public Interstate Images</a:t>
            </a:r>
          </a:p>
          <a:p>
            <a:pPr>
              <a:buFont typeface="Arial"/>
              <a:buChar char="•"/>
            </a:pPr>
            <a:r>
              <a:rPr lang="en-US" sz="3200" dirty="0" smtClean="0">
                <a:solidFill>
                  <a:srgbClr val="D9D9D9"/>
                </a:solidFill>
              </a:rPr>
              <a:t> &gt;36,000 Interstate Collection</a:t>
            </a:r>
          </a:p>
          <a:p>
            <a:pPr>
              <a:buFont typeface="Arial"/>
              <a:buChar char="•"/>
            </a:pP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D9D9D9"/>
                </a:solidFill>
              </a:rPr>
              <a:t>What do Vermont’s exits look like?</a:t>
            </a:r>
            <a:endParaRPr lang="en-US" dirty="0">
              <a:solidFill>
                <a:srgbClr val="D9D9D9"/>
              </a:solidFill>
            </a:endParaRPr>
          </a:p>
        </p:txBody>
      </p:sp>
      <p:pic>
        <p:nvPicPr>
          <p:cNvPr id="3" name="Picture 2" descr="pg 20 springfield.pdf"/>
          <p:cNvPicPr>
            <a:picLocks noChangeAspect="1"/>
          </p:cNvPicPr>
          <p:nvPr/>
        </p:nvPicPr>
        <mc:AlternateContent>
          <mc:Choice xmlns:ma="http://schemas.microsoft.com/office/mac/drawingml/2008/main" Requires="ma">
            <p:blipFill>
              <a:blip r:embed="rId3"/>
              <a:srcRect l="7585" t="16667" r="7406" b="39005"/>
              <a:stretch>
                <a:fillRect/>
              </a:stretch>
            </p:blipFill>
          </mc:Choice>
          <mc:Fallback>
            <p:blipFill>
              <a:blip r:embed="rId4"/>
              <a:srcRect l="7585" t="16667" r="7406" b="39005"/>
              <a:stretch>
                <a:fillRect/>
              </a:stretch>
            </p:blipFill>
          </mc:Fallback>
        </mc:AlternateContent>
        <p:spPr>
          <a:xfrm>
            <a:off x="215900" y="1836169"/>
            <a:ext cx="8661400" cy="3490441"/>
          </a:xfrm>
          <a:prstGeom prst="rect">
            <a:avLst/>
          </a:prstGeom>
        </p:spPr>
      </p:pic>
      <p:sp>
        <p:nvSpPr>
          <p:cNvPr id="4" name="TextBox 3"/>
          <p:cNvSpPr txBox="1"/>
          <p:nvPr/>
        </p:nvSpPr>
        <p:spPr>
          <a:xfrm>
            <a:off x="0" y="5788275"/>
            <a:ext cx="9144000" cy="461665"/>
          </a:xfrm>
          <a:prstGeom prst="rect">
            <a:avLst/>
          </a:prstGeom>
          <a:noFill/>
        </p:spPr>
        <p:txBody>
          <a:bodyPr wrap="square" rtlCol="0">
            <a:spAutoFit/>
          </a:bodyPr>
          <a:lstStyle/>
          <a:p>
            <a:pPr algn="ctr"/>
            <a:r>
              <a:rPr lang="en-US" sz="2400" dirty="0" smtClean="0">
                <a:solidFill>
                  <a:srgbClr val="D9D9D9"/>
                </a:solidFill>
              </a:rPr>
              <a:t>Undeveloped/Basic Services</a:t>
            </a:r>
            <a:endParaRPr lang="en-US" sz="2400" dirty="0">
              <a:solidFill>
                <a:srgbClr val="D9D9D9"/>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lumMod val="85000"/>
                  </a:schemeClr>
                </a:solidFill>
              </a:rPr>
              <a:t>Outline</a:t>
            </a:r>
            <a:endParaRPr lang="en-US" dirty="0">
              <a:solidFill>
                <a:schemeClr val="bg1">
                  <a:lumMod val="85000"/>
                </a:schemeClr>
              </a:solidFill>
            </a:endParaRPr>
          </a:p>
        </p:txBody>
      </p:sp>
      <p:sp>
        <p:nvSpPr>
          <p:cNvPr id="3" name="Content Placeholder 2"/>
          <p:cNvSpPr>
            <a:spLocks noGrp="1"/>
          </p:cNvSpPr>
          <p:nvPr>
            <p:ph idx="1"/>
          </p:nvPr>
        </p:nvSpPr>
        <p:spPr/>
        <p:txBody>
          <a:bodyPr>
            <a:normAutofit lnSpcReduction="10000"/>
          </a:bodyPr>
          <a:lstStyle/>
          <a:p>
            <a:r>
              <a:rPr lang="en-US" dirty="0" smtClean="0">
                <a:solidFill>
                  <a:schemeClr val="bg1">
                    <a:lumMod val="85000"/>
                  </a:schemeClr>
                </a:solidFill>
              </a:rPr>
              <a:t>Project Goals</a:t>
            </a:r>
          </a:p>
          <a:p>
            <a:r>
              <a:rPr lang="en-US" dirty="0" smtClean="0">
                <a:solidFill>
                  <a:schemeClr val="bg1">
                    <a:lumMod val="85000"/>
                  </a:schemeClr>
                </a:solidFill>
              </a:rPr>
              <a:t>Interstate History</a:t>
            </a:r>
          </a:p>
          <a:p>
            <a:r>
              <a:rPr lang="en-US" dirty="0" smtClean="0">
                <a:solidFill>
                  <a:schemeClr val="bg1">
                    <a:lumMod val="85000"/>
                  </a:schemeClr>
                </a:solidFill>
              </a:rPr>
              <a:t>Vermont Interstate</a:t>
            </a:r>
          </a:p>
          <a:p>
            <a:r>
              <a:rPr lang="en-US" dirty="0" smtClean="0">
                <a:solidFill>
                  <a:schemeClr val="bg1">
                    <a:lumMod val="85000"/>
                  </a:schemeClr>
                </a:solidFill>
              </a:rPr>
              <a:t>Build-out and Impervious Surface</a:t>
            </a:r>
          </a:p>
          <a:p>
            <a:r>
              <a:rPr lang="en-US" dirty="0" smtClean="0">
                <a:solidFill>
                  <a:schemeClr val="bg1">
                    <a:lumMod val="85000"/>
                  </a:schemeClr>
                </a:solidFill>
              </a:rPr>
              <a:t>Vermont’s Exits and Study Site Selection</a:t>
            </a:r>
          </a:p>
          <a:p>
            <a:r>
              <a:rPr lang="en-US" dirty="0" smtClean="0">
                <a:solidFill>
                  <a:schemeClr val="bg1">
                    <a:lumMod val="85000"/>
                  </a:schemeClr>
                </a:solidFill>
              </a:rPr>
              <a:t>Aerial and Ground Based </a:t>
            </a:r>
            <a:r>
              <a:rPr lang="en-US" dirty="0" err="1" smtClean="0">
                <a:solidFill>
                  <a:schemeClr val="bg1">
                    <a:lumMod val="85000"/>
                  </a:schemeClr>
                </a:solidFill>
              </a:rPr>
              <a:t>Rephotography</a:t>
            </a:r>
            <a:endParaRPr lang="en-US" dirty="0" smtClean="0">
              <a:solidFill>
                <a:schemeClr val="bg1">
                  <a:lumMod val="85000"/>
                </a:schemeClr>
              </a:solidFill>
            </a:endParaRPr>
          </a:p>
          <a:p>
            <a:r>
              <a:rPr lang="en-US" dirty="0" smtClean="0">
                <a:solidFill>
                  <a:schemeClr val="bg1">
                    <a:lumMod val="85000"/>
                  </a:schemeClr>
                </a:solidFill>
              </a:rPr>
              <a:t>Summer 2012 Fieldwork</a:t>
            </a:r>
          </a:p>
          <a:p>
            <a:r>
              <a:rPr lang="en-US" dirty="0" smtClean="0">
                <a:solidFill>
                  <a:schemeClr val="bg1">
                    <a:lumMod val="85000"/>
                  </a:schemeClr>
                </a:solidFill>
              </a:rPr>
              <a:t>Hydraulic Modeling</a:t>
            </a:r>
          </a:p>
          <a:p>
            <a:endParaRPr lang="en-US" dirty="0">
              <a:solidFill>
                <a:schemeClr val="bg1">
                  <a:lumMod val="85000"/>
                </a:schemeClr>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D9D9D9"/>
                </a:solidFill>
              </a:rPr>
              <a:t>What do Vermont’s exits look like?</a:t>
            </a:r>
            <a:endParaRPr lang="en-US" dirty="0">
              <a:solidFill>
                <a:srgbClr val="D9D9D9"/>
              </a:solidFill>
            </a:endParaRPr>
          </a:p>
        </p:txBody>
      </p:sp>
      <p:pic>
        <p:nvPicPr>
          <p:cNvPr id="3" name="Picture 2" descr="pg 22 williston.pdf"/>
          <p:cNvPicPr>
            <a:picLocks noChangeAspect="1"/>
          </p:cNvPicPr>
          <p:nvPr/>
        </p:nvPicPr>
        <mc:AlternateContent>
          <mc:Choice xmlns:ma="http://schemas.microsoft.com/office/mac/drawingml/2008/main" Requires="ma">
            <p:blipFill>
              <a:blip r:embed="rId3"/>
              <a:srcRect l="10358" t="17778" r="10358" b="37037"/>
              <a:stretch>
                <a:fillRect/>
              </a:stretch>
            </p:blipFill>
          </mc:Choice>
          <mc:Fallback>
            <p:blipFill>
              <a:blip r:embed="rId4"/>
              <a:srcRect l="10358" t="17778" r="10358" b="37037"/>
              <a:stretch>
                <a:fillRect/>
              </a:stretch>
            </p:blipFill>
          </mc:Fallback>
        </mc:AlternateContent>
        <p:spPr>
          <a:xfrm>
            <a:off x="457200" y="1828800"/>
            <a:ext cx="8535233" cy="3759200"/>
          </a:xfrm>
          <a:prstGeom prst="rect">
            <a:avLst/>
          </a:prstGeom>
        </p:spPr>
      </p:pic>
      <p:sp>
        <p:nvSpPr>
          <p:cNvPr id="4" name="TextBox 3"/>
          <p:cNvSpPr txBox="1"/>
          <p:nvPr/>
        </p:nvSpPr>
        <p:spPr>
          <a:xfrm>
            <a:off x="0" y="5788275"/>
            <a:ext cx="9144000" cy="461665"/>
          </a:xfrm>
          <a:prstGeom prst="rect">
            <a:avLst/>
          </a:prstGeom>
          <a:noFill/>
        </p:spPr>
        <p:txBody>
          <a:bodyPr wrap="square" rtlCol="0">
            <a:spAutoFit/>
          </a:bodyPr>
          <a:lstStyle/>
          <a:p>
            <a:pPr algn="ctr"/>
            <a:r>
              <a:rPr lang="en-US" sz="2400" dirty="0" smtClean="0">
                <a:solidFill>
                  <a:srgbClr val="D9D9D9"/>
                </a:solidFill>
              </a:rPr>
              <a:t>Commercial</a:t>
            </a:r>
            <a:endParaRPr lang="en-US" sz="2400" dirty="0">
              <a:solidFill>
                <a:srgbClr val="D9D9D9"/>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D9D9D9"/>
                </a:solidFill>
              </a:rPr>
              <a:t>What do Vermont’s exits look like?</a:t>
            </a:r>
            <a:endParaRPr lang="en-US" dirty="0">
              <a:solidFill>
                <a:srgbClr val="D9D9D9"/>
              </a:solidFill>
            </a:endParaRPr>
          </a:p>
        </p:txBody>
      </p:sp>
      <p:pic>
        <p:nvPicPr>
          <p:cNvPr id="3" name="Picture 2" descr="pg 21 thetford.pdf"/>
          <p:cNvPicPr>
            <a:picLocks noChangeAspect="1"/>
          </p:cNvPicPr>
          <p:nvPr/>
        </p:nvPicPr>
        <mc:AlternateContent>
          <mc:Choice xmlns:ma="http://schemas.microsoft.com/office/mac/drawingml/2008/main" Requires="ma">
            <p:blipFill>
              <a:blip r:embed="rId2"/>
              <a:srcRect l="9356" t="16852" r="8640" b="37963"/>
              <a:stretch>
                <a:fillRect/>
              </a:stretch>
            </p:blipFill>
          </mc:Choice>
          <mc:Fallback>
            <p:blipFill>
              <a:blip r:embed="rId3"/>
              <a:srcRect l="9356" t="16852" r="8640" b="37963"/>
              <a:stretch>
                <a:fillRect/>
              </a:stretch>
            </p:blipFill>
          </mc:Fallback>
        </mc:AlternateContent>
        <p:spPr>
          <a:xfrm>
            <a:off x="457200" y="1917700"/>
            <a:ext cx="8361953" cy="3560762"/>
          </a:xfrm>
          <a:prstGeom prst="rect">
            <a:avLst/>
          </a:prstGeom>
        </p:spPr>
      </p:pic>
      <p:sp>
        <p:nvSpPr>
          <p:cNvPr id="4" name="TextBox 3"/>
          <p:cNvSpPr txBox="1"/>
          <p:nvPr/>
        </p:nvSpPr>
        <p:spPr>
          <a:xfrm>
            <a:off x="0" y="5788275"/>
            <a:ext cx="9144000" cy="461665"/>
          </a:xfrm>
          <a:prstGeom prst="rect">
            <a:avLst/>
          </a:prstGeom>
          <a:noFill/>
        </p:spPr>
        <p:txBody>
          <a:bodyPr wrap="square" rtlCol="0">
            <a:spAutoFit/>
          </a:bodyPr>
          <a:lstStyle/>
          <a:p>
            <a:pPr algn="ctr"/>
            <a:r>
              <a:rPr lang="en-US" sz="2400" dirty="0" smtClean="0">
                <a:solidFill>
                  <a:srgbClr val="D9D9D9"/>
                </a:solidFill>
              </a:rPr>
              <a:t>Residential</a:t>
            </a:r>
            <a:endParaRPr lang="en-US" sz="2400" dirty="0">
              <a:solidFill>
                <a:srgbClr val="D9D9D9"/>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solidFill>
                  <a:srgbClr val="D9D9D9"/>
                </a:solidFill>
              </a:rPr>
              <a:t>What do Vermont’s exits look like?</a:t>
            </a:r>
            <a:endParaRPr lang="en-US" dirty="0">
              <a:solidFill>
                <a:srgbClr val="D9D9D9"/>
              </a:solidFill>
            </a:endParaRPr>
          </a:p>
        </p:txBody>
      </p:sp>
      <p:sp>
        <p:nvSpPr>
          <p:cNvPr id="7" name="TextBox 6"/>
          <p:cNvSpPr txBox="1"/>
          <p:nvPr/>
        </p:nvSpPr>
        <p:spPr>
          <a:xfrm>
            <a:off x="191027" y="1676400"/>
            <a:ext cx="3809473" cy="3323987"/>
          </a:xfrm>
          <a:prstGeom prst="rect">
            <a:avLst/>
          </a:prstGeom>
          <a:noFill/>
        </p:spPr>
        <p:txBody>
          <a:bodyPr wrap="square" rtlCol="0">
            <a:spAutoFit/>
          </a:bodyPr>
          <a:lstStyle/>
          <a:p>
            <a:pPr>
              <a:buFont typeface="Arial"/>
              <a:buChar char="•"/>
            </a:pPr>
            <a:r>
              <a:rPr lang="en-US" sz="3200" dirty="0" smtClean="0">
                <a:solidFill>
                  <a:srgbClr val="D9D9D9"/>
                </a:solidFill>
              </a:rPr>
              <a:t>  Undeveloped/Basic    	Services:  14</a:t>
            </a:r>
          </a:p>
          <a:p>
            <a:pPr>
              <a:buFont typeface="Arial"/>
              <a:buChar char="•"/>
            </a:pPr>
            <a:endParaRPr lang="en-US" sz="3200" dirty="0" smtClean="0">
              <a:solidFill>
                <a:srgbClr val="D9D9D9"/>
              </a:solidFill>
            </a:endParaRPr>
          </a:p>
          <a:p>
            <a:pPr>
              <a:buFont typeface="Arial"/>
              <a:buChar char="•"/>
            </a:pPr>
            <a:r>
              <a:rPr lang="en-US" sz="3200" dirty="0" smtClean="0">
                <a:solidFill>
                  <a:srgbClr val="D9D9D9"/>
                </a:solidFill>
              </a:rPr>
              <a:t>  Commercial: 21</a:t>
            </a:r>
          </a:p>
          <a:p>
            <a:pPr>
              <a:buFont typeface="Arial"/>
              <a:buChar char="•"/>
            </a:pPr>
            <a:endParaRPr lang="en-US" sz="3200" dirty="0" smtClean="0">
              <a:solidFill>
                <a:srgbClr val="D9D9D9"/>
              </a:solidFill>
            </a:endParaRPr>
          </a:p>
          <a:p>
            <a:pPr>
              <a:buFont typeface="Arial"/>
              <a:buChar char="•"/>
            </a:pPr>
            <a:r>
              <a:rPr lang="en-US" sz="3200" dirty="0" smtClean="0">
                <a:solidFill>
                  <a:srgbClr val="D9D9D9"/>
                </a:solidFill>
              </a:rPr>
              <a:t>  Residential: 16</a:t>
            </a:r>
          </a:p>
          <a:p>
            <a:endParaRPr lang="en-US" dirty="0">
              <a:solidFill>
                <a:srgbClr val="D9D9D9"/>
              </a:solidFill>
            </a:endParaRPr>
          </a:p>
        </p:txBody>
      </p:sp>
      <p:pic>
        <p:nvPicPr>
          <p:cNvPr id="8" name="Picture 7" descr="Interstate map - all classifications.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4554085" y="1281932"/>
            <a:ext cx="3929515" cy="50855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p:cNvSpPr txBox="1"/>
          <p:nvPr/>
        </p:nvSpPr>
        <p:spPr>
          <a:xfrm>
            <a:off x="3810000" y="6481762"/>
            <a:ext cx="5727700" cy="646331"/>
          </a:xfrm>
          <a:prstGeom prst="rect">
            <a:avLst/>
          </a:prstGeom>
          <a:noFill/>
        </p:spPr>
        <p:txBody>
          <a:bodyPr wrap="square" rtlCol="0">
            <a:spAutoFit/>
          </a:bodyPr>
          <a:lstStyle/>
          <a:p>
            <a:r>
              <a:rPr lang="en-US" dirty="0" smtClean="0">
                <a:solidFill>
                  <a:srgbClr val="D9D9D9"/>
                </a:solidFill>
              </a:rPr>
              <a:t>Modified from Vermont Agency of Transportation, 2012</a:t>
            </a:r>
          </a:p>
          <a:p>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Rectangle 8"/>
          <p:cNvSpPr/>
          <p:nvPr/>
        </p:nvSpPr>
        <p:spPr>
          <a:xfrm>
            <a:off x="2095500" y="1404938"/>
            <a:ext cx="4953000" cy="500856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p:txBody>
          <a:bodyPr/>
          <a:lstStyle/>
          <a:p>
            <a:r>
              <a:rPr lang="en-US" dirty="0" smtClean="0">
                <a:solidFill>
                  <a:srgbClr val="D9D9D9"/>
                </a:solidFill>
              </a:rPr>
              <a:t>Site Selection </a:t>
            </a:r>
            <a:endParaRPr lang="en-US" dirty="0">
              <a:solidFill>
                <a:srgbClr val="D9D9D9"/>
              </a:solidFill>
            </a:endParaRPr>
          </a:p>
        </p:txBody>
      </p:sp>
      <p:pic>
        <p:nvPicPr>
          <p:cNvPr id="7" name="Picture 6" descr="town matrix Sheet3.pdf"/>
          <p:cNvPicPr>
            <a:picLocks noChangeAspect="1"/>
          </p:cNvPicPr>
          <p:nvPr/>
        </p:nvPicPr>
        <mc:AlternateContent>
          <mc:Choice xmlns:ma="http://schemas.microsoft.com/office/mac/drawingml/2008/main" Requires="ma">
            <p:blipFill>
              <a:blip r:embed="rId3"/>
              <a:srcRect l="6381" t="8519" r="26753" b="40741"/>
              <a:stretch>
                <a:fillRect/>
              </a:stretch>
            </p:blipFill>
          </mc:Choice>
          <mc:Fallback>
            <p:blipFill>
              <a:blip r:embed="rId4"/>
              <a:srcRect l="6381" t="8519" r="26753" b="40741"/>
              <a:stretch>
                <a:fillRect/>
              </a:stretch>
            </p:blipFill>
          </mc:Fallback>
        </mc:AlternateContent>
        <p:spPr>
          <a:xfrm>
            <a:off x="2025650" y="1430338"/>
            <a:ext cx="5111750" cy="5020142"/>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Rectangle 8"/>
          <p:cNvSpPr/>
          <p:nvPr/>
        </p:nvSpPr>
        <p:spPr>
          <a:xfrm>
            <a:off x="2095500" y="1404938"/>
            <a:ext cx="4953000" cy="500856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p:txBody>
          <a:bodyPr/>
          <a:lstStyle/>
          <a:p>
            <a:r>
              <a:rPr lang="en-US" dirty="0" smtClean="0">
                <a:solidFill>
                  <a:srgbClr val="D9D9D9"/>
                </a:solidFill>
              </a:rPr>
              <a:t>Site Selection </a:t>
            </a:r>
            <a:endParaRPr lang="en-US" dirty="0">
              <a:solidFill>
                <a:srgbClr val="D9D9D9"/>
              </a:solidFill>
            </a:endParaRPr>
          </a:p>
        </p:txBody>
      </p:sp>
      <p:pic>
        <p:nvPicPr>
          <p:cNvPr id="7" name="Picture 6" descr="town matrix Sheet3.pdf"/>
          <p:cNvPicPr>
            <a:picLocks noChangeAspect="1"/>
          </p:cNvPicPr>
          <p:nvPr/>
        </p:nvPicPr>
        <mc:AlternateContent>
          <mc:Choice xmlns:ma="http://schemas.microsoft.com/office/mac/drawingml/2008/main" Requires="ma">
            <p:blipFill>
              <a:blip r:embed="rId3"/>
              <a:srcRect l="6381" t="8519" r="26753" b="40741"/>
              <a:stretch>
                <a:fillRect/>
              </a:stretch>
            </p:blipFill>
          </mc:Choice>
          <mc:Fallback>
            <p:blipFill>
              <a:blip r:embed="rId4"/>
              <a:srcRect l="6381" t="8519" r="26753" b="40741"/>
              <a:stretch>
                <a:fillRect/>
              </a:stretch>
            </p:blipFill>
          </mc:Fallback>
        </mc:AlternateContent>
        <p:spPr>
          <a:xfrm>
            <a:off x="2025650" y="1430338"/>
            <a:ext cx="5111750" cy="5020142"/>
          </a:xfrm>
          <a:prstGeom prst="rect">
            <a:avLst/>
          </a:prstGeom>
        </p:spPr>
      </p:pic>
      <p:sp>
        <p:nvSpPr>
          <p:cNvPr id="6" name="Rectangle 5"/>
          <p:cNvSpPr/>
          <p:nvPr/>
        </p:nvSpPr>
        <p:spPr>
          <a:xfrm>
            <a:off x="3708400" y="1511300"/>
            <a:ext cx="1581150" cy="4654550"/>
          </a:xfrm>
          <a:prstGeom prst="rect">
            <a:avLst/>
          </a:prstGeom>
          <a:solidFill>
            <a:schemeClr val="accent3">
              <a:lumMod val="75000"/>
              <a:alpha val="2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250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Rectangle 8"/>
          <p:cNvSpPr/>
          <p:nvPr/>
        </p:nvSpPr>
        <p:spPr>
          <a:xfrm>
            <a:off x="2095500" y="1404938"/>
            <a:ext cx="4953000" cy="500856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p:txBody>
          <a:bodyPr/>
          <a:lstStyle/>
          <a:p>
            <a:r>
              <a:rPr lang="en-US" dirty="0" smtClean="0">
                <a:solidFill>
                  <a:srgbClr val="D9D9D9"/>
                </a:solidFill>
              </a:rPr>
              <a:t>Site Selection </a:t>
            </a:r>
            <a:endParaRPr lang="en-US" dirty="0">
              <a:solidFill>
                <a:srgbClr val="D9D9D9"/>
              </a:solidFill>
            </a:endParaRPr>
          </a:p>
        </p:txBody>
      </p:sp>
      <p:pic>
        <p:nvPicPr>
          <p:cNvPr id="7" name="Picture 6" descr="town matrix Sheet3.pdf"/>
          <p:cNvPicPr>
            <a:picLocks noChangeAspect="1"/>
          </p:cNvPicPr>
          <p:nvPr/>
        </p:nvPicPr>
        <mc:AlternateContent>
          <mc:Choice xmlns:ma="http://schemas.microsoft.com/office/mac/drawingml/2008/main" Requires="ma">
            <p:blipFill>
              <a:blip r:embed="rId3"/>
              <a:srcRect l="6381" t="8519" r="26753" b="40741"/>
              <a:stretch>
                <a:fillRect/>
              </a:stretch>
            </p:blipFill>
          </mc:Choice>
          <mc:Fallback>
            <p:blipFill>
              <a:blip r:embed="rId4"/>
              <a:srcRect l="6381" t="8519" r="26753" b="40741"/>
              <a:stretch>
                <a:fillRect/>
              </a:stretch>
            </p:blipFill>
          </mc:Fallback>
        </mc:AlternateContent>
        <p:spPr>
          <a:xfrm>
            <a:off x="2025650" y="1430338"/>
            <a:ext cx="5111750" cy="5020142"/>
          </a:xfrm>
          <a:prstGeom prst="rect">
            <a:avLst/>
          </a:prstGeom>
        </p:spPr>
      </p:pic>
      <p:sp>
        <p:nvSpPr>
          <p:cNvPr id="6" name="Rectangle 5"/>
          <p:cNvSpPr/>
          <p:nvPr/>
        </p:nvSpPr>
        <p:spPr>
          <a:xfrm>
            <a:off x="5314950" y="1511300"/>
            <a:ext cx="1581150" cy="4654550"/>
          </a:xfrm>
          <a:prstGeom prst="rect">
            <a:avLst/>
          </a:prstGeom>
          <a:solidFill>
            <a:schemeClr val="accent3">
              <a:lumMod val="75000"/>
              <a:alpha val="2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250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4"/>
          <p:cNvSpPr>
            <a:spLocks noGrp="1"/>
          </p:cNvSpPr>
          <p:nvPr>
            <p:ph type="title"/>
          </p:nvPr>
        </p:nvSpPr>
        <p:spPr>
          <a:xfrm>
            <a:off x="457200" y="274638"/>
            <a:ext cx="8229600" cy="1143000"/>
          </a:xfrm>
        </p:spPr>
        <p:txBody>
          <a:bodyPr/>
          <a:lstStyle/>
          <a:p>
            <a:r>
              <a:rPr lang="en-US" dirty="0" smtClean="0">
                <a:solidFill>
                  <a:srgbClr val="D9D9D9"/>
                </a:solidFill>
              </a:rPr>
              <a:t>Site Selection </a:t>
            </a:r>
            <a:endParaRPr lang="en-US" dirty="0">
              <a:solidFill>
                <a:srgbClr val="D9D9D9"/>
              </a:solidFill>
            </a:endParaRPr>
          </a:p>
        </p:txBody>
      </p:sp>
      <p:pic>
        <p:nvPicPr>
          <p:cNvPr id="6" name="Picture 5" descr="study sites.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4824117" y="1485900"/>
            <a:ext cx="3862683" cy="49990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698500" y="1417639"/>
            <a:ext cx="3352800" cy="6463309"/>
          </a:xfrm>
          <a:prstGeom prst="rect">
            <a:avLst/>
          </a:prstGeom>
          <a:noFill/>
        </p:spPr>
        <p:txBody>
          <a:bodyPr wrap="square" rtlCol="0">
            <a:spAutoFit/>
          </a:bodyPr>
          <a:lstStyle/>
          <a:p>
            <a:r>
              <a:rPr lang="en-US" dirty="0" smtClean="0">
                <a:solidFill>
                  <a:srgbClr val="D9D9D9"/>
                </a:solidFill>
              </a:rPr>
              <a:t>Basic Services/Undeveloped:</a:t>
            </a:r>
          </a:p>
          <a:p>
            <a:pPr lvl="1">
              <a:buFont typeface="Arial"/>
              <a:buChar char="•"/>
            </a:pPr>
            <a:r>
              <a:rPr lang="en-US" dirty="0" smtClean="0">
                <a:solidFill>
                  <a:srgbClr val="D9D9D9"/>
                </a:solidFill>
              </a:rPr>
              <a:t>Bethel</a:t>
            </a:r>
          </a:p>
          <a:p>
            <a:pPr lvl="1">
              <a:buFont typeface="Arial"/>
              <a:buChar char="•"/>
            </a:pPr>
            <a:r>
              <a:rPr lang="en-US" dirty="0" smtClean="0">
                <a:solidFill>
                  <a:srgbClr val="D9D9D9"/>
                </a:solidFill>
              </a:rPr>
              <a:t>Springfield</a:t>
            </a:r>
          </a:p>
          <a:p>
            <a:pPr lvl="1"/>
            <a:endParaRPr lang="en-US" dirty="0" smtClean="0">
              <a:solidFill>
                <a:srgbClr val="D9D9D9"/>
              </a:solidFill>
            </a:endParaRPr>
          </a:p>
          <a:p>
            <a:r>
              <a:rPr lang="en-US" dirty="0" smtClean="0">
                <a:solidFill>
                  <a:srgbClr val="D9D9D9"/>
                </a:solidFill>
              </a:rPr>
              <a:t>Commercial:</a:t>
            </a:r>
          </a:p>
          <a:p>
            <a:pPr lvl="1">
              <a:buFont typeface="Arial"/>
              <a:buChar char="•"/>
            </a:pPr>
            <a:r>
              <a:rPr lang="en-US" dirty="0" smtClean="0">
                <a:solidFill>
                  <a:srgbClr val="D9D9D9"/>
                </a:solidFill>
              </a:rPr>
              <a:t>Hartford</a:t>
            </a:r>
          </a:p>
          <a:p>
            <a:pPr lvl="1">
              <a:buFont typeface="Arial"/>
              <a:buChar char="•"/>
            </a:pPr>
            <a:r>
              <a:rPr lang="en-US" dirty="0" smtClean="0">
                <a:solidFill>
                  <a:srgbClr val="D9D9D9"/>
                </a:solidFill>
              </a:rPr>
              <a:t>Lyndonville</a:t>
            </a:r>
          </a:p>
          <a:p>
            <a:pPr lvl="1">
              <a:buFont typeface="Arial"/>
              <a:buChar char="•"/>
            </a:pPr>
            <a:r>
              <a:rPr lang="en-US" dirty="0" smtClean="0">
                <a:solidFill>
                  <a:srgbClr val="D9D9D9"/>
                </a:solidFill>
              </a:rPr>
              <a:t>Montpelier</a:t>
            </a:r>
          </a:p>
          <a:p>
            <a:pPr lvl="1">
              <a:buFont typeface="Arial"/>
              <a:buChar char="•"/>
            </a:pPr>
            <a:r>
              <a:rPr lang="en-US" dirty="0" smtClean="0">
                <a:solidFill>
                  <a:srgbClr val="D9D9D9"/>
                </a:solidFill>
              </a:rPr>
              <a:t>St. Albans</a:t>
            </a:r>
          </a:p>
          <a:p>
            <a:pPr lvl="1">
              <a:buFont typeface="Arial"/>
              <a:buChar char="•"/>
            </a:pPr>
            <a:r>
              <a:rPr lang="en-US" dirty="0" smtClean="0">
                <a:solidFill>
                  <a:srgbClr val="D9D9D9"/>
                </a:solidFill>
              </a:rPr>
              <a:t>Williston</a:t>
            </a:r>
          </a:p>
          <a:p>
            <a:pPr lvl="1">
              <a:buFont typeface="Arial"/>
              <a:buChar char="•"/>
            </a:pPr>
            <a:r>
              <a:rPr lang="en-US" dirty="0" smtClean="0">
                <a:solidFill>
                  <a:srgbClr val="D9D9D9"/>
                </a:solidFill>
              </a:rPr>
              <a:t>Winooski</a:t>
            </a:r>
          </a:p>
          <a:p>
            <a:pPr lvl="1">
              <a:buFont typeface="Arial"/>
              <a:buChar char="•"/>
            </a:pPr>
            <a:endParaRPr lang="en-US" dirty="0" smtClean="0">
              <a:solidFill>
                <a:srgbClr val="D9D9D9"/>
              </a:solidFill>
            </a:endParaRPr>
          </a:p>
          <a:p>
            <a:r>
              <a:rPr lang="en-US" dirty="0" smtClean="0">
                <a:solidFill>
                  <a:srgbClr val="D9D9D9"/>
                </a:solidFill>
              </a:rPr>
              <a:t>Residential</a:t>
            </a:r>
          </a:p>
          <a:p>
            <a:pPr lvl="1">
              <a:buFont typeface="Arial"/>
              <a:buChar char="•"/>
            </a:pPr>
            <a:r>
              <a:rPr lang="en-US" dirty="0" smtClean="0">
                <a:solidFill>
                  <a:srgbClr val="D9D9D9"/>
                </a:solidFill>
              </a:rPr>
              <a:t>Barton </a:t>
            </a:r>
          </a:p>
          <a:p>
            <a:pPr lvl="1">
              <a:buFont typeface="Arial"/>
              <a:buChar char="•"/>
            </a:pPr>
            <a:r>
              <a:rPr lang="en-US" dirty="0" err="1" smtClean="0">
                <a:solidFill>
                  <a:srgbClr val="D9D9D9"/>
                </a:solidFill>
              </a:rPr>
              <a:t>Dummerston</a:t>
            </a:r>
            <a:endParaRPr lang="en-US" dirty="0" smtClean="0">
              <a:solidFill>
                <a:srgbClr val="D9D9D9"/>
              </a:solidFill>
            </a:endParaRPr>
          </a:p>
          <a:p>
            <a:pPr lvl="1">
              <a:buFont typeface="Arial"/>
              <a:buChar char="•"/>
            </a:pPr>
            <a:r>
              <a:rPr lang="en-US" dirty="0" smtClean="0">
                <a:solidFill>
                  <a:srgbClr val="D9D9D9"/>
                </a:solidFill>
              </a:rPr>
              <a:t>Richmond</a:t>
            </a:r>
          </a:p>
          <a:p>
            <a:pPr lvl="1">
              <a:buFont typeface="Arial"/>
              <a:buChar char="•"/>
            </a:pPr>
            <a:endParaRPr lang="en-US" dirty="0" smtClean="0"/>
          </a:p>
          <a:p>
            <a:pPr lvl="1">
              <a:buFont typeface="Arial"/>
              <a:buChar char="•"/>
            </a:pPr>
            <a:endParaRPr lang="en-US" dirty="0" smtClean="0"/>
          </a:p>
          <a:p>
            <a:pPr lvl="1">
              <a:buFont typeface="Arial"/>
              <a:buChar char="•"/>
            </a:pPr>
            <a:endParaRPr lang="en-US" dirty="0" smtClean="0"/>
          </a:p>
          <a:p>
            <a:pPr lvl="1">
              <a:buFont typeface="Arial"/>
              <a:buChar char="•"/>
            </a:pPr>
            <a:endParaRPr lang="en-US" dirty="0" smtClean="0"/>
          </a:p>
          <a:p>
            <a:pPr lvl="1">
              <a:buFont typeface="Arial"/>
              <a:buChar char="•"/>
            </a:pPr>
            <a:endParaRPr lang="en-US" dirty="0" smtClean="0"/>
          </a:p>
          <a:p>
            <a:pPr>
              <a:buFont typeface="Arial"/>
              <a:buChar char="•"/>
            </a:pPr>
            <a:endParaRPr lang="en-US" dirty="0" smtClean="0"/>
          </a:p>
          <a:p>
            <a:pPr>
              <a:buFont typeface="Arial"/>
              <a:buChar char="•"/>
            </a:pPr>
            <a:endParaRPr lang="en-US" dirty="0"/>
          </a:p>
        </p:txBody>
      </p:sp>
      <p:sp>
        <p:nvSpPr>
          <p:cNvPr id="8" name="TextBox 7"/>
          <p:cNvSpPr txBox="1"/>
          <p:nvPr/>
        </p:nvSpPr>
        <p:spPr>
          <a:xfrm>
            <a:off x="3810000" y="6481762"/>
            <a:ext cx="5727700" cy="646331"/>
          </a:xfrm>
          <a:prstGeom prst="rect">
            <a:avLst/>
          </a:prstGeom>
          <a:noFill/>
        </p:spPr>
        <p:txBody>
          <a:bodyPr wrap="square" rtlCol="0">
            <a:spAutoFit/>
          </a:bodyPr>
          <a:lstStyle/>
          <a:p>
            <a:r>
              <a:rPr lang="en-US" dirty="0" smtClean="0">
                <a:solidFill>
                  <a:srgbClr val="D9D9D9"/>
                </a:solidFill>
              </a:rPr>
              <a:t>Modified from Vermont Agency of Transportation, 2012</a:t>
            </a:r>
          </a:p>
          <a:p>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D9D9D9"/>
                </a:solidFill>
              </a:rPr>
              <a:t>Summer/Fall Work</a:t>
            </a:r>
            <a:endParaRPr lang="en-US" dirty="0">
              <a:solidFill>
                <a:srgbClr val="D9D9D9"/>
              </a:solidFill>
            </a:endParaRPr>
          </a:p>
        </p:txBody>
      </p:sp>
      <p:sp>
        <p:nvSpPr>
          <p:cNvPr id="3" name="Content Placeholder 2"/>
          <p:cNvSpPr>
            <a:spLocks noGrp="1"/>
          </p:cNvSpPr>
          <p:nvPr>
            <p:ph idx="1"/>
          </p:nvPr>
        </p:nvSpPr>
        <p:spPr/>
        <p:txBody>
          <a:bodyPr/>
          <a:lstStyle/>
          <a:p>
            <a:r>
              <a:rPr lang="en-US" dirty="0" smtClean="0">
                <a:solidFill>
                  <a:srgbClr val="D9D9D9"/>
                </a:solidFill>
              </a:rPr>
              <a:t>Ground based </a:t>
            </a:r>
            <a:r>
              <a:rPr lang="en-US" dirty="0" err="1" smtClean="0">
                <a:solidFill>
                  <a:srgbClr val="D9D9D9"/>
                </a:solidFill>
              </a:rPr>
              <a:t>rephotography</a:t>
            </a:r>
            <a:endParaRPr lang="en-US" dirty="0" smtClean="0">
              <a:solidFill>
                <a:srgbClr val="D9D9D9"/>
              </a:solidFill>
            </a:endParaRPr>
          </a:p>
          <a:p>
            <a:r>
              <a:rPr lang="en-US" dirty="0" smtClean="0">
                <a:solidFill>
                  <a:srgbClr val="D9D9D9"/>
                </a:solidFill>
              </a:rPr>
              <a:t>Fieldwork</a:t>
            </a:r>
          </a:p>
          <a:p>
            <a:r>
              <a:rPr lang="en-US" dirty="0" smtClean="0">
                <a:solidFill>
                  <a:srgbClr val="D9D9D9"/>
                </a:solidFill>
              </a:rPr>
              <a:t>Final study site selection</a:t>
            </a:r>
          </a:p>
          <a:p>
            <a:r>
              <a:rPr lang="en-US" dirty="0" smtClean="0">
                <a:solidFill>
                  <a:srgbClr val="D9D9D9"/>
                </a:solidFill>
              </a:rPr>
              <a:t>Aerial </a:t>
            </a:r>
            <a:r>
              <a:rPr lang="en-US" dirty="0" err="1" smtClean="0">
                <a:solidFill>
                  <a:srgbClr val="D9D9D9"/>
                </a:solidFill>
              </a:rPr>
              <a:t>rephotography</a:t>
            </a:r>
            <a:endParaRPr lang="en-US" dirty="0" smtClean="0">
              <a:solidFill>
                <a:srgbClr val="D9D9D9"/>
              </a:solidFill>
            </a:endParaRPr>
          </a:p>
          <a:p>
            <a:r>
              <a:rPr lang="en-US" dirty="0" smtClean="0">
                <a:solidFill>
                  <a:srgbClr val="D9D9D9"/>
                </a:solidFill>
              </a:rPr>
              <a:t>Hydraulic modeling</a:t>
            </a:r>
          </a:p>
          <a:p>
            <a:endParaRPr lang="en-US" dirty="0" smtClean="0"/>
          </a:p>
          <a:p>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D9D9D9"/>
                </a:solidFill>
              </a:rPr>
              <a:t>Ground Based </a:t>
            </a:r>
            <a:r>
              <a:rPr lang="en-US" dirty="0" err="1" smtClean="0">
                <a:solidFill>
                  <a:srgbClr val="D9D9D9"/>
                </a:solidFill>
              </a:rPr>
              <a:t>Rephotography</a:t>
            </a:r>
            <a:endParaRPr lang="en-US" dirty="0">
              <a:solidFill>
                <a:srgbClr val="D9D9D9"/>
              </a:solidFill>
            </a:endParaRPr>
          </a:p>
        </p:txBody>
      </p:sp>
      <p:pic>
        <p:nvPicPr>
          <p:cNvPr id="7" name="Picture 6" descr="rephotog before.tiff"/>
          <p:cNvPicPr>
            <a:picLocks noChangeAspect="1"/>
          </p:cNvPicPr>
          <p:nvPr/>
        </p:nvPicPr>
        <p:blipFill>
          <a:blip r:embed="rId3"/>
          <a:stretch>
            <a:fillRect/>
          </a:stretch>
        </p:blipFill>
        <p:spPr>
          <a:xfrm>
            <a:off x="457200" y="1417638"/>
            <a:ext cx="4443865" cy="35454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3539067" y="6485467"/>
            <a:ext cx="5708651" cy="646331"/>
          </a:xfrm>
          <a:prstGeom prst="rect">
            <a:avLst/>
          </a:prstGeom>
          <a:noFill/>
        </p:spPr>
        <p:txBody>
          <a:bodyPr wrap="square" rtlCol="0">
            <a:spAutoFit/>
          </a:bodyPr>
          <a:lstStyle/>
          <a:p>
            <a:r>
              <a:rPr lang="en-US" dirty="0" smtClean="0">
                <a:solidFill>
                  <a:srgbClr val="D9D9D9"/>
                </a:solidFill>
              </a:rPr>
              <a:t>LS00376_000/LS00376_003-South Burlington-1961/1964</a:t>
            </a:r>
          </a:p>
          <a:p>
            <a:endParaRPr lang="en-US" dirty="0"/>
          </a:p>
        </p:txBody>
      </p:sp>
      <p:pic>
        <p:nvPicPr>
          <p:cNvPr id="8" name="Picture 7" descr="end bridge photo.tiff"/>
          <p:cNvPicPr>
            <a:picLocks noChangeAspect="1"/>
          </p:cNvPicPr>
          <p:nvPr/>
        </p:nvPicPr>
        <p:blipFill>
          <a:blip r:embed="rId4"/>
          <a:stretch>
            <a:fillRect/>
          </a:stretch>
        </p:blipFill>
        <p:spPr>
          <a:xfrm>
            <a:off x="4199467" y="2907527"/>
            <a:ext cx="4487333" cy="35779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D9D9D9"/>
                </a:solidFill>
              </a:rPr>
              <a:t>Ground Based </a:t>
            </a:r>
            <a:r>
              <a:rPr lang="en-US" dirty="0" err="1" smtClean="0">
                <a:solidFill>
                  <a:srgbClr val="D9D9D9"/>
                </a:solidFill>
              </a:rPr>
              <a:t>Rephotography</a:t>
            </a:r>
            <a:endParaRPr lang="en-US" dirty="0">
              <a:solidFill>
                <a:srgbClr val="D9D9D9"/>
              </a:solidFill>
            </a:endParaRPr>
          </a:p>
        </p:txBody>
      </p:sp>
      <p:pic>
        <p:nvPicPr>
          <p:cNvPr id="4" name="ls00376smallslow.mov">
            <a:hlinkClick r:id="" action="ppaction://media"/>
          </p:cNvPr>
          <p:cNvPicPr/>
          <p:nvPr>
            <p:ph idx="1"/>
            <a:videoFile r:link="rId1"/>
          </p:nvPr>
        </p:nvPicPr>
        <p:blipFill>
          <a:blip r:embed="rId3"/>
          <a:stretch>
            <a:fillRect/>
          </a:stretch>
        </p:blipFill>
        <p:spPr>
          <a:xfrm>
            <a:off x="1554691" y="1600200"/>
            <a:ext cx="6034617" cy="4525963"/>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lumMod val="85000"/>
                  </a:schemeClr>
                </a:solidFill>
              </a:rPr>
              <a:t>Landscape Change Program</a:t>
            </a:r>
            <a:endParaRPr lang="en-US" dirty="0">
              <a:solidFill>
                <a:schemeClr val="bg1">
                  <a:lumMod val="85000"/>
                </a:schemeClr>
              </a:solidFill>
            </a:endParaRPr>
          </a:p>
        </p:txBody>
      </p:sp>
      <p:sp>
        <p:nvSpPr>
          <p:cNvPr id="3" name="Content Placeholder 2"/>
          <p:cNvSpPr>
            <a:spLocks noGrp="1"/>
          </p:cNvSpPr>
          <p:nvPr>
            <p:ph idx="1"/>
          </p:nvPr>
        </p:nvSpPr>
        <p:spPr>
          <a:xfrm>
            <a:off x="457199" y="2245358"/>
            <a:ext cx="4272971" cy="3156382"/>
          </a:xfrm>
        </p:spPr>
        <p:txBody>
          <a:bodyPr/>
          <a:lstStyle/>
          <a:p>
            <a:r>
              <a:rPr lang="en-US" dirty="0" smtClean="0">
                <a:solidFill>
                  <a:srgbClr val="D9D9D9"/>
                </a:solidFill>
              </a:rPr>
              <a:t>Funded by NEH</a:t>
            </a:r>
          </a:p>
          <a:p>
            <a:r>
              <a:rPr lang="en-US" dirty="0" smtClean="0">
                <a:solidFill>
                  <a:srgbClr val="D9D9D9"/>
                </a:solidFill>
              </a:rPr>
              <a:t>Documents change </a:t>
            </a:r>
          </a:p>
          <a:p>
            <a:pPr>
              <a:buNone/>
            </a:pPr>
            <a:r>
              <a:rPr lang="en-US" dirty="0" smtClean="0">
                <a:solidFill>
                  <a:srgbClr val="D9D9D9"/>
                </a:solidFill>
              </a:rPr>
              <a:t>	in </a:t>
            </a:r>
            <a:r>
              <a:rPr lang="en-US" dirty="0" smtClean="0">
                <a:solidFill>
                  <a:srgbClr val="D9D9D9"/>
                </a:solidFill>
              </a:rPr>
              <a:t>Vermont</a:t>
            </a:r>
          </a:p>
          <a:p>
            <a:r>
              <a:rPr lang="en-US" dirty="0" smtClean="0">
                <a:solidFill>
                  <a:srgbClr val="D9D9D9"/>
                </a:solidFill>
              </a:rPr>
              <a:t>Interstate photos</a:t>
            </a:r>
            <a:endParaRPr lang="en-US" dirty="0" smtClean="0">
              <a:solidFill>
                <a:srgbClr val="D9D9D9"/>
              </a:solidFill>
            </a:endParaRPr>
          </a:p>
          <a:p>
            <a:r>
              <a:rPr lang="en-US" dirty="0" smtClean="0">
                <a:solidFill>
                  <a:srgbClr val="D9D9D9"/>
                </a:solidFill>
              </a:rPr>
              <a:t>Summer team of 4</a:t>
            </a:r>
          </a:p>
        </p:txBody>
      </p:sp>
      <p:pic>
        <p:nvPicPr>
          <p:cNvPr id="4" name="Picture 3" descr="lsc.tiff"/>
          <p:cNvPicPr>
            <a:picLocks noChangeAspect="1"/>
          </p:cNvPicPr>
          <p:nvPr/>
        </p:nvPicPr>
        <p:blipFill>
          <a:blip r:embed="rId2"/>
          <a:stretch>
            <a:fillRect/>
          </a:stretch>
        </p:blipFill>
        <p:spPr>
          <a:xfrm>
            <a:off x="4316601" y="2245357"/>
            <a:ext cx="4705922" cy="28987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D9D9D9"/>
                </a:solidFill>
              </a:rPr>
              <a:t>Fieldwork</a:t>
            </a:r>
            <a:endParaRPr lang="en-US" dirty="0">
              <a:solidFill>
                <a:srgbClr val="D9D9D9"/>
              </a:solidFill>
            </a:endParaRPr>
          </a:p>
        </p:txBody>
      </p:sp>
      <p:sp>
        <p:nvSpPr>
          <p:cNvPr id="6" name="Content Placeholder 5"/>
          <p:cNvSpPr>
            <a:spLocks noGrp="1"/>
          </p:cNvSpPr>
          <p:nvPr>
            <p:ph idx="1"/>
          </p:nvPr>
        </p:nvSpPr>
        <p:spPr>
          <a:xfrm>
            <a:off x="457200" y="1394618"/>
            <a:ext cx="3517900" cy="4701381"/>
          </a:xfrm>
        </p:spPr>
        <p:txBody>
          <a:bodyPr>
            <a:normAutofit/>
          </a:bodyPr>
          <a:lstStyle/>
          <a:p>
            <a:r>
              <a:rPr lang="en-US" dirty="0" err="1" smtClean="0">
                <a:solidFill>
                  <a:srgbClr val="D9D9D9"/>
                </a:solidFill>
              </a:rPr>
              <a:t>Rephotography</a:t>
            </a:r>
            <a:endParaRPr lang="en-US" dirty="0" smtClean="0">
              <a:solidFill>
                <a:srgbClr val="D9D9D9"/>
              </a:solidFill>
            </a:endParaRPr>
          </a:p>
          <a:p>
            <a:pPr lvl="1"/>
            <a:r>
              <a:rPr lang="en-US" dirty="0" smtClean="0">
                <a:solidFill>
                  <a:srgbClr val="D9D9D9"/>
                </a:solidFill>
              </a:rPr>
              <a:t>Bridge piers</a:t>
            </a:r>
          </a:p>
          <a:p>
            <a:pPr lvl="1"/>
            <a:r>
              <a:rPr lang="en-US" dirty="0" smtClean="0">
                <a:solidFill>
                  <a:srgbClr val="D9D9D9"/>
                </a:solidFill>
              </a:rPr>
              <a:t>Near slopes</a:t>
            </a:r>
          </a:p>
          <a:p>
            <a:pPr lvl="1"/>
            <a:r>
              <a:rPr lang="en-US" dirty="0" smtClean="0">
                <a:solidFill>
                  <a:srgbClr val="D9D9D9"/>
                </a:solidFill>
              </a:rPr>
              <a:t>Drainage</a:t>
            </a:r>
          </a:p>
          <a:p>
            <a:r>
              <a:rPr lang="en-US" dirty="0" smtClean="0">
                <a:solidFill>
                  <a:srgbClr val="D9D9D9"/>
                </a:solidFill>
              </a:rPr>
              <a:t>Walking stretches of river with air photos in hand </a:t>
            </a:r>
          </a:p>
          <a:p>
            <a:pPr lvl="1"/>
            <a:r>
              <a:rPr lang="en-US" dirty="0" smtClean="0">
                <a:solidFill>
                  <a:srgbClr val="D9D9D9"/>
                </a:solidFill>
              </a:rPr>
              <a:t>Scour</a:t>
            </a:r>
          </a:p>
          <a:p>
            <a:pPr lvl="1"/>
            <a:r>
              <a:rPr lang="en-US" dirty="0" err="1" smtClean="0">
                <a:solidFill>
                  <a:srgbClr val="D9D9D9"/>
                </a:solidFill>
              </a:rPr>
              <a:t>Aggradation</a:t>
            </a:r>
            <a:endParaRPr lang="en-US" dirty="0" smtClean="0">
              <a:solidFill>
                <a:srgbClr val="D9D9D9"/>
              </a:solidFill>
            </a:endParaRPr>
          </a:p>
        </p:txBody>
      </p:sp>
      <p:pic>
        <p:nvPicPr>
          <p:cNvPr id="7" name="Picture 6" descr="screenshot_317.jpg"/>
          <p:cNvPicPr>
            <a:picLocks noChangeAspect="1"/>
          </p:cNvPicPr>
          <p:nvPr/>
        </p:nvPicPr>
        <p:blipFill>
          <a:blip r:embed="rId2"/>
          <a:srcRect t="2771"/>
          <a:stretch>
            <a:fillRect/>
          </a:stretch>
        </p:blipFill>
        <p:spPr>
          <a:xfrm>
            <a:off x="4308818" y="2022838"/>
            <a:ext cx="4377982" cy="28407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7044267" y="4494239"/>
            <a:ext cx="1642533" cy="369332"/>
          </a:xfrm>
          <a:prstGeom prst="rect">
            <a:avLst/>
          </a:prstGeom>
          <a:noFill/>
        </p:spPr>
        <p:txBody>
          <a:bodyPr wrap="square" rtlCol="0">
            <a:spAutoFit/>
          </a:bodyPr>
          <a:lstStyle/>
          <a:p>
            <a:r>
              <a:rPr lang="en-US" dirty="0" smtClean="0"/>
              <a:t>Boston Globe</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D9D9D9"/>
                </a:solidFill>
              </a:rPr>
              <a:t>Final Study Sites</a:t>
            </a:r>
            <a:endParaRPr lang="en-US" dirty="0">
              <a:solidFill>
                <a:srgbClr val="D9D9D9"/>
              </a:solidFill>
            </a:endParaRPr>
          </a:p>
        </p:txBody>
      </p:sp>
      <p:sp>
        <p:nvSpPr>
          <p:cNvPr id="3" name="Content Placeholder 2"/>
          <p:cNvSpPr>
            <a:spLocks noGrp="1"/>
          </p:cNvSpPr>
          <p:nvPr>
            <p:ph idx="1"/>
          </p:nvPr>
        </p:nvSpPr>
        <p:spPr>
          <a:xfrm>
            <a:off x="457200" y="1600200"/>
            <a:ext cx="4340226" cy="4525963"/>
          </a:xfrm>
        </p:spPr>
        <p:txBody>
          <a:bodyPr/>
          <a:lstStyle/>
          <a:p>
            <a:r>
              <a:rPr lang="en-US" dirty="0" smtClean="0">
                <a:solidFill>
                  <a:srgbClr val="D9D9D9"/>
                </a:solidFill>
              </a:rPr>
              <a:t>4 Sites</a:t>
            </a:r>
          </a:p>
          <a:p>
            <a:r>
              <a:rPr lang="en-US" dirty="0" smtClean="0">
                <a:solidFill>
                  <a:srgbClr val="D9D9D9"/>
                </a:solidFill>
              </a:rPr>
              <a:t>Spectrum of variables</a:t>
            </a:r>
          </a:p>
          <a:p>
            <a:r>
              <a:rPr lang="en-US" dirty="0" smtClean="0">
                <a:solidFill>
                  <a:srgbClr val="D9D9D9"/>
                </a:solidFill>
              </a:rPr>
              <a:t>Placement within watershed</a:t>
            </a:r>
          </a:p>
          <a:p>
            <a:endParaRPr lang="en-US" dirty="0">
              <a:solidFill>
                <a:srgbClr val="D9D9D9"/>
              </a:solidFill>
            </a:endParaRPr>
          </a:p>
        </p:txBody>
      </p:sp>
      <p:pic>
        <p:nvPicPr>
          <p:cNvPr id="5" name="Picture 4" descr="Interstate map - study sites.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4886326" y="1354138"/>
            <a:ext cx="3954681" cy="5118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3810000" y="6481762"/>
            <a:ext cx="5727700" cy="646331"/>
          </a:xfrm>
          <a:prstGeom prst="rect">
            <a:avLst/>
          </a:prstGeom>
          <a:noFill/>
        </p:spPr>
        <p:txBody>
          <a:bodyPr wrap="square" rtlCol="0">
            <a:spAutoFit/>
          </a:bodyPr>
          <a:lstStyle/>
          <a:p>
            <a:r>
              <a:rPr lang="en-US" dirty="0" smtClean="0">
                <a:solidFill>
                  <a:srgbClr val="D9D9D9"/>
                </a:solidFill>
              </a:rPr>
              <a:t>Modified from Vermont Agency of Transportation, 2012</a:t>
            </a:r>
          </a:p>
          <a:p>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D9D9D9"/>
                </a:solidFill>
              </a:rPr>
              <a:t>Aerial </a:t>
            </a:r>
            <a:r>
              <a:rPr lang="en-US" dirty="0" err="1" smtClean="0">
                <a:solidFill>
                  <a:srgbClr val="D9D9D9"/>
                </a:solidFill>
              </a:rPr>
              <a:t>Rephotography</a:t>
            </a:r>
            <a:endParaRPr lang="en-US" dirty="0">
              <a:solidFill>
                <a:srgbClr val="D9D9D9"/>
              </a:solidFill>
            </a:endParaRPr>
          </a:p>
        </p:txBody>
      </p:sp>
      <p:grpSp>
        <p:nvGrpSpPr>
          <p:cNvPr id="13" name="Group 12"/>
          <p:cNvGrpSpPr/>
          <p:nvPr/>
        </p:nvGrpSpPr>
        <p:grpSpPr>
          <a:xfrm>
            <a:off x="1051981" y="2218262"/>
            <a:ext cx="6923615" cy="3243177"/>
            <a:chOff x="848785" y="2048932"/>
            <a:chExt cx="6923615" cy="3243177"/>
          </a:xfrm>
        </p:grpSpPr>
        <p:pic>
          <p:nvPicPr>
            <p:cNvPr id="7" name="Picture 6" descr="gcp.tiff"/>
            <p:cNvPicPr>
              <a:picLocks noChangeAspect="1"/>
            </p:cNvPicPr>
            <p:nvPr/>
          </p:nvPicPr>
          <p:blipFill>
            <a:blip r:embed="rId3"/>
            <a:stretch>
              <a:fillRect/>
            </a:stretch>
          </p:blipFill>
          <p:spPr>
            <a:xfrm>
              <a:off x="848785" y="2048932"/>
              <a:ext cx="3232667" cy="32431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geom corr.tiff"/>
            <p:cNvPicPr>
              <a:picLocks noChangeAspect="1"/>
            </p:cNvPicPr>
            <p:nvPr/>
          </p:nvPicPr>
          <p:blipFill>
            <a:blip r:embed="rId4"/>
            <a:stretch>
              <a:fillRect/>
            </a:stretch>
          </p:blipFill>
          <p:spPr>
            <a:xfrm>
              <a:off x="4343040" y="2048932"/>
              <a:ext cx="3429360" cy="32431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
        <p:nvSpPr>
          <p:cNvPr id="15" name="TextBox 14"/>
          <p:cNvSpPr txBox="1"/>
          <p:nvPr/>
        </p:nvSpPr>
        <p:spPr>
          <a:xfrm>
            <a:off x="8119527" y="6454802"/>
            <a:ext cx="1744133" cy="369332"/>
          </a:xfrm>
          <a:prstGeom prst="rect">
            <a:avLst/>
          </a:prstGeom>
          <a:noFill/>
        </p:spPr>
        <p:txBody>
          <a:bodyPr wrap="square" rtlCol="0">
            <a:spAutoFit/>
          </a:bodyPr>
          <a:lstStyle/>
          <a:p>
            <a:r>
              <a:rPr lang="en-US" dirty="0" smtClean="0">
                <a:solidFill>
                  <a:schemeClr val="bg1">
                    <a:lumMod val="85000"/>
                  </a:schemeClr>
                </a:solidFill>
              </a:rPr>
              <a:t>Edwards</a:t>
            </a:r>
            <a:endParaRPr lang="en-US" dirty="0">
              <a:solidFill>
                <a:schemeClr val="bg1">
                  <a:lumMod val="85000"/>
                </a:schemeClr>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4"/>
          <p:cNvSpPr/>
          <p:nvPr/>
        </p:nvSpPr>
        <p:spPr>
          <a:xfrm>
            <a:off x="1151468" y="1642534"/>
            <a:ext cx="6773333" cy="414866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solidFill>
                  <a:srgbClr val="D9D9D9"/>
                </a:solidFill>
              </a:rPr>
              <a:t>Aerial Photo Availability</a:t>
            </a:r>
            <a:endParaRPr lang="en-US" dirty="0">
              <a:solidFill>
                <a:srgbClr val="D9D9D9"/>
              </a:solidFill>
            </a:endParaRPr>
          </a:p>
        </p:txBody>
      </p:sp>
      <p:pic>
        <p:nvPicPr>
          <p:cNvPr id="4" name="Picture 3" descr="aerial availability.pdf"/>
          <p:cNvPicPr>
            <a:picLocks noChangeAspect="1"/>
          </p:cNvPicPr>
          <p:nvPr/>
        </p:nvPicPr>
        <mc:AlternateContent>
          <mc:Choice xmlns:ma="http://schemas.microsoft.com/office/mac/drawingml/2008/main" Requires="ma">
            <p:blipFill>
              <a:blip r:embed="rId2"/>
              <a:srcRect l="2481" t="14691" r="17949" b="24815"/>
              <a:stretch>
                <a:fillRect/>
              </a:stretch>
            </p:blipFill>
          </mc:Choice>
          <mc:Fallback>
            <p:blipFill>
              <a:blip r:embed="rId3"/>
              <a:srcRect l="2481" t="14691" r="17949" b="24815"/>
              <a:stretch>
                <a:fillRect/>
              </a:stretch>
            </p:blipFill>
          </mc:Fallback>
        </mc:AlternateContent>
        <p:spPr>
          <a:xfrm>
            <a:off x="914400" y="1693333"/>
            <a:ext cx="7061200" cy="4148667"/>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D9D9D9"/>
                </a:solidFill>
              </a:rPr>
              <a:t>Hydraulic modeling: HEC-HMS</a:t>
            </a:r>
            <a:endParaRPr lang="en-US" dirty="0">
              <a:solidFill>
                <a:srgbClr val="D9D9D9"/>
              </a:solidFill>
            </a:endParaRPr>
          </a:p>
        </p:txBody>
      </p:sp>
      <p:pic>
        <p:nvPicPr>
          <p:cNvPr id="5" name="Picture 4" descr="hec hms.tiff"/>
          <p:cNvPicPr>
            <a:picLocks noChangeAspect="1"/>
          </p:cNvPicPr>
          <p:nvPr/>
        </p:nvPicPr>
        <p:blipFill>
          <a:blip r:embed="rId3"/>
          <a:stretch>
            <a:fillRect/>
          </a:stretch>
        </p:blipFill>
        <p:spPr>
          <a:xfrm>
            <a:off x="4561443" y="1625599"/>
            <a:ext cx="4125357" cy="32141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457199" y="2014537"/>
            <a:ext cx="4104244" cy="3323987"/>
          </a:xfrm>
          <a:prstGeom prst="rect">
            <a:avLst/>
          </a:prstGeom>
          <a:noFill/>
        </p:spPr>
        <p:txBody>
          <a:bodyPr wrap="square" rtlCol="0">
            <a:spAutoFit/>
          </a:bodyPr>
          <a:lstStyle/>
          <a:p>
            <a:r>
              <a:rPr lang="en-US" sz="3200" dirty="0" smtClean="0">
                <a:solidFill>
                  <a:srgbClr val="D9D9D9"/>
                </a:solidFill>
              </a:rPr>
              <a:t>Input:</a:t>
            </a:r>
          </a:p>
          <a:p>
            <a:pPr lvl="1">
              <a:buFont typeface="Arial"/>
              <a:buChar char="•"/>
            </a:pPr>
            <a:r>
              <a:rPr lang="en-US" sz="3200" dirty="0" smtClean="0">
                <a:solidFill>
                  <a:srgbClr val="D9D9D9"/>
                </a:solidFill>
              </a:rPr>
              <a:t> Delineate sub-basins  </a:t>
            </a:r>
          </a:p>
          <a:p>
            <a:pPr lvl="1">
              <a:buFont typeface="Arial"/>
              <a:buChar char="•"/>
            </a:pPr>
            <a:r>
              <a:rPr lang="en-US" sz="3200" dirty="0" smtClean="0">
                <a:solidFill>
                  <a:srgbClr val="D9D9D9"/>
                </a:solidFill>
              </a:rPr>
              <a:t> Impervious % from aerial photos</a:t>
            </a:r>
          </a:p>
          <a:p>
            <a:pPr lvl="1"/>
            <a:endParaRPr lang="en-US" sz="3200" dirty="0" smtClean="0">
              <a:solidFill>
                <a:srgbClr val="D9D9D9"/>
              </a:solidFill>
            </a:endParaRPr>
          </a:p>
          <a:p>
            <a:pPr>
              <a:buFont typeface="Arial"/>
              <a:buChar char="•"/>
            </a:pPr>
            <a:endParaRPr lang="en-US" dirty="0"/>
          </a:p>
        </p:txBody>
      </p:sp>
      <p:sp>
        <p:nvSpPr>
          <p:cNvPr id="6" name="TextBox 5"/>
          <p:cNvSpPr txBox="1"/>
          <p:nvPr/>
        </p:nvSpPr>
        <p:spPr>
          <a:xfrm>
            <a:off x="762000" y="5113867"/>
            <a:ext cx="3799443" cy="369332"/>
          </a:xfrm>
          <a:prstGeom prst="rect">
            <a:avLst/>
          </a:prstGeom>
          <a:noFill/>
        </p:spPr>
        <p:txBody>
          <a:bodyPr wrap="square" rtlCol="0">
            <a:spAutoFit/>
          </a:bodyPr>
          <a:lstStyle/>
          <a:p>
            <a:endParaRPr lang="en-US" dirty="0"/>
          </a:p>
        </p:txBody>
      </p:sp>
      <p:sp>
        <p:nvSpPr>
          <p:cNvPr id="7" name="TextBox 6"/>
          <p:cNvSpPr txBox="1"/>
          <p:nvPr/>
        </p:nvSpPr>
        <p:spPr>
          <a:xfrm>
            <a:off x="457200" y="5338524"/>
            <a:ext cx="6756401" cy="584776"/>
          </a:xfrm>
          <a:prstGeom prst="rect">
            <a:avLst/>
          </a:prstGeom>
          <a:noFill/>
        </p:spPr>
        <p:txBody>
          <a:bodyPr wrap="square" rtlCol="0">
            <a:spAutoFit/>
          </a:bodyPr>
          <a:lstStyle/>
          <a:p>
            <a:r>
              <a:rPr lang="en-US" sz="3200" dirty="0" smtClean="0">
                <a:solidFill>
                  <a:srgbClr val="D9D9D9"/>
                </a:solidFill>
              </a:rPr>
              <a:t>Compare model outputs to field data </a:t>
            </a:r>
            <a:endParaRPr lang="en-US" sz="3200" dirty="0">
              <a:solidFill>
                <a:srgbClr val="D9D9D9"/>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D9D9D9"/>
                </a:solidFill>
              </a:rPr>
              <a:t>Thesis Outcomes</a:t>
            </a:r>
            <a:endParaRPr lang="en-US" dirty="0">
              <a:solidFill>
                <a:srgbClr val="D9D9D9"/>
              </a:solidFill>
            </a:endParaRPr>
          </a:p>
        </p:txBody>
      </p:sp>
      <p:sp>
        <p:nvSpPr>
          <p:cNvPr id="3" name="Content Placeholder 2"/>
          <p:cNvSpPr>
            <a:spLocks noGrp="1"/>
          </p:cNvSpPr>
          <p:nvPr>
            <p:ph idx="1"/>
          </p:nvPr>
        </p:nvSpPr>
        <p:spPr>
          <a:xfrm>
            <a:off x="457200" y="1417638"/>
            <a:ext cx="8229600" cy="5033962"/>
          </a:xfrm>
        </p:spPr>
        <p:txBody>
          <a:bodyPr>
            <a:normAutofit lnSpcReduction="10000"/>
          </a:bodyPr>
          <a:lstStyle/>
          <a:p>
            <a:r>
              <a:rPr lang="en-US" dirty="0" smtClean="0">
                <a:solidFill>
                  <a:srgbClr val="D9D9D9"/>
                </a:solidFill>
              </a:rPr>
              <a:t>Quantify amount impervious surface, over time, at 4 study sites of varying character</a:t>
            </a:r>
          </a:p>
          <a:p>
            <a:r>
              <a:rPr lang="en-US" dirty="0" smtClean="0">
                <a:solidFill>
                  <a:srgbClr val="D9D9D9"/>
                </a:solidFill>
              </a:rPr>
              <a:t>Document current conditions in streams with summer fieldwork</a:t>
            </a:r>
          </a:p>
          <a:p>
            <a:r>
              <a:rPr lang="en-US" dirty="0" smtClean="0">
                <a:solidFill>
                  <a:srgbClr val="D9D9D9"/>
                </a:solidFill>
              </a:rPr>
              <a:t>Document change in conditions with aerial and ground </a:t>
            </a:r>
            <a:r>
              <a:rPr lang="en-US" dirty="0" err="1" smtClean="0">
                <a:solidFill>
                  <a:srgbClr val="D9D9D9"/>
                </a:solidFill>
              </a:rPr>
              <a:t>rephotography</a:t>
            </a:r>
            <a:endParaRPr lang="en-US" dirty="0" smtClean="0">
              <a:solidFill>
                <a:srgbClr val="D9D9D9"/>
              </a:solidFill>
            </a:endParaRPr>
          </a:p>
          <a:p>
            <a:r>
              <a:rPr lang="en-US" dirty="0" smtClean="0">
                <a:solidFill>
                  <a:srgbClr val="D9D9D9"/>
                </a:solidFill>
              </a:rPr>
              <a:t>Model the effect of increased impervious on surface hydrology</a:t>
            </a:r>
          </a:p>
          <a:p>
            <a:r>
              <a:rPr lang="en-US" dirty="0" smtClean="0">
                <a:solidFill>
                  <a:srgbClr val="D9D9D9"/>
                </a:solidFill>
              </a:rPr>
              <a:t>Attempt to link the amount and type of impervious change  with channel change</a:t>
            </a:r>
          </a:p>
          <a:p>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D9D9D9"/>
                </a:solidFill>
              </a:rPr>
              <a:t>Timeline</a:t>
            </a:r>
            <a:endParaRPr lang="en-US" dirty="0">
              <a:solidFill>
                <a:srgbClr val="D9D9D9"/>
              </a:solidFill>
            </a:endParaRPr>
          </a:p>
        </p:txBody>
      </p:sp>
      <p:graphicFrame>
        <p:nvGraphicFramePr>
          <p:cNvPr id="11" name="Table 10"/>
          <p:cNvGraphicFramePr>
            <a:graphicFrameLocks noGrp="1"/>
          </p:cNvGraphicFramePr>
          <p:nvPr/>
        </p:nvGraphicFramePr>
        <p:xfrm>
          <a:off x="1456267" y="1417638"/>
          <a:ext cx="6096000" cy="5158210"/>
        </p:xfrm>
        <a:graphic>
          <a:graphicData uri="http://schemas.openxmlformats.org/drawingml/2006/table">
            <a:tbl>
              <a:tblPr firstRow="1" bandRow="1">
                <a:tableStyleId>{2D5ABB26-0587-4C30-8999-92F81FD0307C}</a:tableStyleId>
              </a:tblPr>
              <a:tblGrid>
                <a:gridCol w="1761067"/>
                <a:gridCol w="4334933"/>
              </a:tblGrid>
              <a:tr h="403331">
                <a:tc>
                  <a:txBody>
                    <a:bodyPr/>
                    <a:lstStyle/>
                    <a:p>
                      <a:pPr algn="ctr"/>
                      <a:r>
                        <a:rPr lang="en-US" dirty="0" smtClean="0">
                          <a:solidFill>
                            <a:srgbClr val="D9D9D9"/>
                          </a:solidFill>
                        </a:rPr>
                        <a:t>Timing</a:t>
                      </a:r>
                      <a:endParaRPr lang="en-US" dirty="0">
                        <a:solidFill>
                          <a:srgbClr val="D9D9D9"/>
                        </a:solidFill>
                      </a:endParaRPr>
                    </a:p>
                  </a:txBody>
                  <a:tcP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algn="ctr"/>
                      <a:r>
                        <a:rPr lang="en-US" dirty="0" smtClean="0">
                          <a:solidFill>
                            <a:srgbClr val="D9D9D9"/>
                          </a:solidFill>
                        </a:rPr>
                        <a:t>Task</a:t>
                      </a:r>
                      <a:endParaRPr lang="en-US" dirty="0">
                        <a:solidFill>
                          <a:srgbClr val="D9D9D9"/>
                        </a:solidFill>
                      </a:endParaRPr>
                    </a:p>
                  </a:txBody>
                  <a:tcP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r>
              <a:tr h="370840">
                <a:tc>
                  <a:txBody>
                    <a:bodyPr/>
                    <a:lstStyle/>
                    <a:p>
                      <a:r>
                        <a:rPr lang="en-US" dirty="0" smtClean="0">
                          <a:solidFill>
                            <a:srgbClr val="D9D9D9"/>
                          </a:solidFill>
                        </a:rPr>
                        <a:t>Spring 2012</a:t>
                      </a:r>
                      <a:endParaRPr lang="en-US" dirty="0">
                        <a:solidFill>
                          <a:srgbClr val="D9D9D9"/>
                        </a:solidFill>
                      </a:endParaRPr>
                    </a:p>
                  </a:txBody>
                  <a:tcP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r>
                        <a:rPr lang="en-US" dirty="0" smtClean="0">
                          <a:solidFill>
                            <a:srgbClr val="D9D9D9"/>
                          </a:solidFill>
                        </a:rPr>
                        <a:t>-</a:t>
                      </a:r>
                      <a:r>
                        <a:rPr lang="en-US" sz="1800" kern="1200" dirty="0" smtClean="0">
                          <a:solidFill>
                            <a:srgbClr val="D9D9D9"/>
                          </a:solidFill>
                          <a:latin typeface="+mn-lt"/>
                          <a:ea typeface="+mn-ea"/>
                          <a:cs typeface="+mn-cs"/>
                        </a:rPr>
                        <a:t>Contact local historical societies, town clerks, and </a:t>
                      </a:r>
                      <a:r>
                        <a:rPr lang="en-US" sz="1800" kern="1200" dirty="0" err="1" smtClean="0">
                          <a:solidFill>
                            <a:srgbClr val="D9D9D9"/>
                          </a:solidFill>
                          <a:latin typeface="+mn-lt"/>
                          <a:ea typeface="+mn-ea"/>
                          <a:cs typeface="+mn-cs"/>
                        </a:rPr>
                        <a:t>listers</a:t>
                      </a:r>
                      <a:endParaRPr lang="en-US" sz="1800" kern="1200" dirty="0" smtClean="0">
                        <a:solidFill>
                          <a:srgbClr val="D9D9D9"/>
                        </a:solidFill>
                        <a:latin typeface="+mn-lt"/>
                        <a:ea typeface="+mn-ea"/>
                        <a:cs typeface="+mn-cs"/>
                      </a:endParaRPr>
                    </a:p>
                    <a:p>
                      <a:r>
                        <a:rPr lang="en-US" sz="1800" kern="1200" dirty="0" smtClean="0">
                          <a:solidFill>
                            <a:srgbClr val="D9D9D9"/>
                          </a:solidFill>
                          <a:latin typeface="+mn-lt"/>
                          <a:ea typeface="+mn-ea"/>
                          <a:cs typeface="+mn-cs"/>
                        </a:rPr>
                        <a:t>-Determine method for quantifying imperviousness in historical photos</a:t>
                      </a:r>
                      <a:r>
                        <a:rPr lang="en-US" dirty="0" smtClean="0">
                          <a:solidFill>
                            <a:srgbClr val="D9D9D9"/>
                          </a:solidFill>
                        </a:rPr>
                        <a:t> </a:t>
                      </a:r>
                      <a:endParaRPr lang="en-US" dirty="0">
                        <a:solidFill>
                          <a:srgbClr val="D9D9D9"/>
                        </a:solidFill>
                      </a:endParaRPr>
                    </a:p>
                  </a:txBody>
                  <a:tcP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r>
              <a:tr h="370840">
                <a:tc>
                  <a:txBody>
                    <a:bodyPr/>
                    <a:lstStyle/>
                    <a:p>
                      <a:r>
                        <a:rPr lang="en-US" dirty="0" smtClean="0">
                          <a:solidFill>
                            <a:srgbClr val="D9D9D9"/>
                          </a:solidFill>
                        </a:rPr>
                        <a:t>Summer 2012</a:t>
                      </a:r>
                      <a:endParaRPr lang="en-US" dirty="0">
                        <a:solidFill>
                          <a:srgbClr val="D9D9D9"/>
                        </a:solidFill>
                      </a:endParaRPr>
                    </a:p>
                  </a:txBody>
                  <a:tcP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r>
                        <a:rPr lang="en-US" sz="1800" kern="1200" dirty="0" smtClean="0">
                          <a:solidFill>
                            <a:srgbClr val="D9D9D9"/>
                          </a:solidFill>
                          <a:latin typeface="+mn-lt"/>
                          <a:ea typeface="+mn-ea"/>
                          <a:cs typeface="+mn-cs"/>
                        </a:rPr>
                        <a:t>-Photograph and enter ground-based </a:t>
                      </a:r>
                      <a:r>
                        <a:rPr lang="en-US" sz="1800" kern="1200" dirty="0" err="1" smtClean="0">
                          <a:solidFill>
                            <a:srgbClr val="D9D9D9"/>
                          </a:solidFill>
                          <a:latin typeface="+mn-lt"/>
                          <a:ea typeface="+mn-ea"/>
                          <a:cs typeface="+mn-cs"/>
                        </a:rPr>
                        <a:t>rephotography</a:t>
                      </a:r>
                      <a:r>
                        <a:rPr lang="en-US" sz="1800" kern="1200" dirty="0" smtClean="0">
                          <a:solidFill>
                            <a:srgbClr val="D9D9D9"/>
                          </a:solidFill>
                          <a:latin typeface="+mn-lt"/>
                          <a:ea typeface="+mn-ea"/>
                          <a:cs typeface="+mn-cs"/>
                        </a:rPr>
                        <a:t> in LSC Database</a:t>
                      </a:r>
                    </a:p>
                    <a:p>
                      <a:r>
                        <a:rPr lang="en-US" sz="1800" kern="1200" dirty="0" smtClean="0">
                          <a:solidFill>
                            <a:srgbClr val="D9D9D9"/>
                          </a:solidFill>
                          <a:latin typeface="+mn-lt"/>
                          <a:ea typeface="+mn-ea"/>
                          <a:cs typeface="+mn-cs"/>
                        </a:rPr>
                        <a:t>-Choose 4 final study sites</a:t>
                      </a:r>
                    </a:p>
                    <a:p>
                      <a:r>
                        <a:rPr lang="en-US" sz="1800" kern="1200" dirty="0" smtClean="0">
                          <a:solidFill>
                            <a:srgbClr val="D9D9D9"/>
                          </a:solidFill>
                          <a:latin typeface="+mn-lt"/>
                          <a:ea typeface="+mn-ea"/>
                          <a:cs typeface="+mn-cs"/>
                        </a:rPr>
                        <a:t>-Learn to use HEC-HMS</a:t>
                      </a:r>
                      <a:r>
                        <a:rPr lang="en-US" sz="1800" kern="1200" baseline="0" dirty="0" smtClean="0">
                          <a:solidFill>
                            <a:srgbClr val="D9D9D9"/>
                          </a:solidFill>
                          <a:latin typeface="+mn-lt"/>
                          <a:ea typeface="+mn-ea"/>
                          <a:cs typeface="+mn-cs"/>
                        </a:rPr>
                        <a:t> model</a:t>
                      </a:r>
                    </a:p>
                  </a:txBody>
                  <a:tcP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r>
              <a:tr h="370840">
                <a:tc>
                  <a:txBody>
                    <a:bodyPr/>
                    <a:lstStyle/>
                    <a:p>
                      <a:r>
                        <a:rPr lang="en-US" dirty="0" smtClean="0">
                          <a:solidFill>
                            <a:srgbClr val="D9D9D9"/>
                          </a:solidFill>
                        </a:rPr>
                        <a:t>Fall</a:t>
                      </a:r>
                      <a:r>
                        <a:rPr lang="en-US" baseline="0" dirty="0" smtClean="0">
                          <a:solidFill>
                            <a:srgbClr val="D9D9D9"/>
                          </a:solidFill>
                        </a:rPr>
                        <a:t> 2012</a:t>
                      </a:r>
                      <a:endParaRPr lang="en-US" dirty="0">
                        <a:solidFill>
                          <a:srgbClr val="D9D9D9"/>
                        </a:solidFill>
                      </a:endParaRPr>
                    </a:p>
                  </a:txBody>
                  <a:tcP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kern="1200" dirty="0" smtClean="0">
                          <a:solidFill>
                            <a:srgbClr val="D9D9D9"/>
                          </a:solidFill>
                          <a:latin typeface="+mn-lt"/>
                          <a:ea typeface="+mn-ea"/>
                          <a:cs typeface="+mn-cs"/>
                        </a:rPr>
                        <a:t>-</a:t>
                      </a:r>
                      <a:r>
                        <a:rPr lang="en-US" sz="1800" kern="1200" baseline="0" dirty="0" smtClean="0">
                          <a:solidFill>
                            <a:srgbClr val="D9D9D9"/>
                          </a:solidFill>
                          <a:latin typeface="+mn-lt"/>
                          <a:ea typeface="+mn-ea"/>
                          <a:cs typeface="+mn-cs"/>
                        </a:rPr>
                        <a:t>Write introduction/methods</a:t>
                      </a:r>
                      <a:endParaRPr lang="en-US" dirty="0" smtClean="0">
                        <a:solidFill>
                          <a:srgbClr val="D9D9D9"/>
                        </a:solidFill>
                      </a:endParaRPr>
                    </a:p>
                    <a:p>
                      <a:r>
                        <a:rPr lang="en-US" sz="1800" kern="1200" dirty="0" smtClean="0">
                          <a:solidFill>
                            <a:srgbClr val="D9D9D9"/>
                          </a:solidFill>
                          <a:latin typeface="+mn-lt"/>
                          <a:ea typeface="+mn-ea"/>
                          <a:cs typeface="+mn-cs"/>
                        </a:rPr>
                        <a:t>-Rectify and analyze </a:t>
                      </a:r>
                      <a:r>
                        <a:rPr lang="en-US" sz="1800" kern="1200" dirty="0" err="1" smtClean="0">
                          <a:solidFill>
                            <a:srgbClr val="D9D9D9"/>
                          </a:solidFill>
                          <a:latin typeface="+mn-lt"/>
                          <a:ea typeface="+mn-ea"/>
                          <a:cs typeface="+mn-cs"/>
                        </a:rPr>
                        <a:t>rephotographs</a:t>
                      </a:r>
                      <a:endParaRPr lang="en-US" sz="1800" kern="1200" dirty="0" smtClean="0">
                        <a:solidFill>
                          <a:srgbClr val="D9D9D9"/>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800" kern="1200" dirty="0" smtClean="0">
                          <a:solidFill>
                            <a:srgbClr val="D9D9D9"/>
                          </a:solidFill>
                          <a:latin typeface="+mn-lt"/>
                          <a:ea typeface="+mn-ea"/>
                          <a:cs typeface="+mn-cs"/>
                        </a:rPr>
                        <a:t>-Rectify and analyze aerial photographs </a:t>
                      </a:r>
                    </a:p>
                    <a:p>
                      <a:r>
                        <a:rPr lang="en-US" sz="1800" kern="1200" dirty="0" smtClean="0">
                          <a:solidFill>
                            <a:srgbClr val="D9D9D9"/>
                          </a:solidFill>
                          <a:latin typeface="+mn-lt"/>
                          <a:ea typeface="+mn-ea"/>
                          <a:cs typeface="+mn-cs"/>
                        </a:rPr>
                        <a:t>-Run HEC-HMS model for final study sites</a:t>
                      </a:r>
                    </a:p>
                    <a:p>
                      <a:r>
                        <a:rPr lang="en-US" sz="1800" kern="1200" dirty="0" smtClean="0">
                          <a:solidFill>
                            <a:srgbClr val="D9D9D9"/>
                          </a:solidFill>
                          <a:latin typeface="+mn-lt"/>
                          <a:ea typeface="+mn-ea"/>
                          <a:cs typeface="+mn-cs"/>
                        </a:rPr>
                        <a:t>-Prepare and present progress report</a:t>
                      </a:r>
                      <a:r>
                        <a:rPr lang="en-US" dirty="0" smtClean="0">
                          <a:solidFill>
                            <a:srgbClr val="D9D9D9"/>
                          </a:solidFill>
                        </a:rPr>
                        <a:t> </a:t>
                      </a:r>
                      <a:endParaRPr lang="en-US" dirty="0">
                        <a:solidFill>
                          <a:srgbClr val="D9D9D9"/>
                        </a:solidFill>
                      </a:endParaRPr>
                    </a:p>
                  </a:txBody>
                  <a:tcP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r>
              <a:tr h="370840">
                <a:tc>
                  <a:txBody>
                    <a:bodyPr/>
                    <a:lstStyle/>
                    <a:p>
                      <a:r>
                        <a:rPr lang="en-US" dirty="0" smtClean="0">
                          <a:solidFill>
                            <a:srgbClr val="D9D9D9"/>
                          </a:solidFill>
                        </a:rPr>
                        <a:t>Spring</a:t>
                      </a:r>
                      <a:r>
                        <a:rPr lang="en-US" baseline="0" dirty="0" smtClean="0">
                          <a:solidFill>
                            <a:srgbClr val="D9D9D9"/>
                          </a:solidFill>
                        </a:rPr>
                        <a:t> 2013</a:t>
                      </a:r>
                      <a:endParaRPr lang="en-US" dirty="0">
                        <a:solidFill>
                          <a:srgbClr val="D9D9D9"/>
                        </a:solidFill>
                      </a:endParaRPr>
                    </a:p>
                  </a:txBody>
                  <a:tcP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c>
                  <a:txBody>
                    <a:bodyPr/>
                    <a:lstStyle/>
                    <a:p>
                      <a:r>
                        <a:rPr lang="en-US" sz="1800" kern="1200" dirty="0" smtClean="0">
                          <a:solidFill>
                            <a:srgbClr val="D9D9D9"/>
                          </a:solidFill>
                          <a:latin typeface="+mn-lt"/>
                          <a:ea typeface="+mn-ea"/>
                          <a:cs typeface="+mn-cs"/>
                        </a:rPr>
                        <a:t>-Finish running models </a:t>
                      </a:r>
                    </a:p>
                    <a:p>
                      <a:r>
                        <a:rPr lang="en-US" sz="1800" kern="1200" dirty="0" smtClean="0">
                          <a:solidFill>
                            <a:srgbClr val="D9D9D9"/>
                          </a:solidFill>
                          <a:latin typeface="+mn-lt"/>
                          <a:ea typeface="+mn-ea"/>
                          <a:cs typeface="+mn-cs"/>
                        </a:rPr>
                        <a:t>-Compare model results to field data</a:t>
                      </a:r>
                    </a:p>
                    <a:p>
                      <a:r>
                        <a:rPr lang="en-US" sz="1800" kern="1200" dirty="0" smtClean="0">
                          <a:solidFill>
                            <a:srgbClr val="D9D9D9"/>
                          </a:solidFill>
                          <a:latin typeface="+mn-lt"/>
                          <a:ea typeface="+mn-ea"/>
                          <a:cs typeface="+mn-cs"/>
                        </a:rPr>
                        <a:t>-Write results</a:t>
                      </a:r>
                      <a:r>
                        <a:rPr lang="en-US" sz="1800" kern="1200" baseline="0" dirty="0" smtClean="0">
                          <a:solidFill>
                            <a:srgbClr val="D9D9D9"/>
                          </a:solidFill>
                          <a:latin typeface="+mn-lt"/>
                          <a:ea typeface="+mn-ea"/>
                          <a:cs typeface="+mn-cs"/>
                        </a:rPr>
                        <a:t>/conclusions</a:t>
                      </a:r>
                      <a:r>
                        <a:rPr lang="en-US" sz="1800" kern="1200" dirty="0" smtClean="0">
                          <a:solidFill>
                            <a:srgbClr val="D9D9D9"/>
                          </a:solidFill>
                          <a:latin typeface="+mn-lt"/>
                          <a:ea typeface="+mn-ea"/>
                          <a:cs typeface="+mn-cs"/>
                        </a:rPr>
                        <a:t> and defend thesis</a:t>
                      </a:r>
                      <a:r>
                        <a:rPr lang="en-US" dirty="0" smtClean="0">
                          <a:solidFill>
                            <a:srgbClr val="D9D9D9"/>
                          </a:solidFill>
                        </a:rPr>
                        <a:t> </a:t>
                      </a:r>
                      <a:endParaRPr lang="en-US" dirty="0">
                        <a:solidFill>
                          <a:srgbClr val="D9D9D9"/>
                        </a:solidFill>
                      </a:endParaRPr>
                    </a:p>
                  </a:txBody>
                  <a:tcP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noFill/>
                  </a:tcPr>
                </a:tc>
              </a:tr>
            </a:tbl>
          </a:graphicData>
        </a:graphic>
      </p:graphicFrame>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questions.tiff"/>
          <p:cNvPicPr>
            <a:picLocks noChangeAspect="1"/>
          </p:cNvPicPr>
          <p:nvPr/>
        </p:nvPicPr>
        <p:blipFill>
          <a:blip r:embed="rId2"/>
          <a:srcRect b="6806"/>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smtClean="0"/>
              <a:t>Questions?</a:t>
            </a:r>
            <a:endParaRPr lang="en-US" dirty="0"/>
          </a:p>
        </p:txBody>
      </p:sp>
      <p:sp>
        <p:nvSpPr>
          <p:cNvPr id="5" name="TextBox 4"/>
          <p:cNvSpPr txBox="1"/>
          <p:nvPr/>
        </p:nvSpPr>
        <p:spPr>
          <a:xfrm>
            <a:off x="6857996" y="6485465"/>
            <a:ext cx="2912533" cy="369332"/>
          </a:xfrm>
          <a:prstGeom prst="rect">
            <a:avLst/>
          </a:prstGeom>
          <a:noFill/>
        </p:spPr>
        <p:txBody>
          <a:bodyPr wrap="square" rtlCol="0">
            <a:spAutoFit/>
          </a:bodyPr>
          <a:lstStyle/>
          <a:p>
            <a:r>
              <a:rPr lang="en-US" dirty="0" smtClean="0"/>
              <a:t>LS07832-Fairlee- 1970</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Rectangle 8"/>
          <p:cNvSpPr/>
          <p:nvPr/>
        </p:nvSpPr>
        <p:spPr>
          <a:xfrm>
            <a:off x="1524000" y="1417638"/>
            <a:ext cx="5930900" cy="500856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p:txBody>
          <a:bodyPr/>
          <a:lstStyle/>
          <a:p>
            <a:r>
              <a:rPr lang="en-US" dirty="0" smtClean="0">
                <a:solidFill>
                  <a:srgbClr val="D9D9D9"/>
                </a:solidFill>
              </a:rPr>
              <a:t>Site Selection </a:t>
            </a:r>
            <a:endParaRPr lang="en-US" dirty="0">
              <a:solidFill>
                <a:srgbClr val="D9D9D9"/>
              </a:solidFill>
            </a:endParaRPr>
          </a:p>
        </p:txBody>
      </p:sp>
      <p:pic>
        <p:nvPicPr>
          <p:cNvPr id="8" name="Picture 7" descr="town matrix.pdf"/>
          <p:cNvPicPr>
            <a:picLocks noChangeAspect="1"/>
          </p:cNvPicPr>
          <p:nvPr/>
        </p:nvPicPr>
        <mc:AlternateContent>
          <mc:Choice xmlns:ma="http://schemas.microsoft.com/office/mac/drawingml/2008/main" Requires="ma">
            <p:blipFill>
              <a:blip r:embed="rId3"/>
              <a:srcRect t="6181" r="12107" b="39560"/>
              <a:stretch>
                <a:fillRect/>
              </a:stretch>
            </p:blipFill>
          </mc:Choice>
          <mc:Fallback>
            <p:blipFill>
              <a:blip r:embed="rId4"/>
              <a:srcRect t="6181" r="12107" b="39560"/>
              <a:stretch>
                <a:fillRect/>
              </a:stretch>
            </p:blipFill>
          </mc:Fallback>
        </mc:AlternateContent>
        <p:spPr>
          <a:xfrm>
            <a:off x="819576" y="1105607"/>
            <a:ext cx="6914724" cy="5524499"/>
          </a:xfrm>
          <a:prstGeom prst="rect">
            <a:avLst/>
          </a:prstGeom>
        </p:spPr>
      </p:pic>
      <p:sp>
        <p:nvSpPr>
          <p:cNvPr id="7" name="Rectangle 6"/>
          <p:cNvSpPr/>
          <p:nvPr/>
        </p:nvSpPr>
        <p:spPr>
          <a:xfrm>
            <a:off x="4692650" y="5842000"/>
            <a:ext cx="1085850" cy="184150"/>
          </a:xfrm>
          <a:prstGeom prst="rect">
            <a:avLst/>
          </a:prstGeom>
          <a:solidFill>
            <a:srgbClr val="FF0000">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4692650" y="5457825"/>
            <a:ext cx="1085850" cy="184150"/>
          </a:xfrm>
          <a:prstGeom prst="rect">
            <a:avLst/>
          </a:prstGeom>
          <a:solidFill>
            <a:srgbClr val="FF0000">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4692650" y="4679950"/>
            <a:ext cx="1085850" cy="577850"/>
          </a:xfrm>
          <a:prstGeom prst="rect">
            <a:avLst/>
          </a:prstGeom>
          <a:solidFill>
            <a:srgbClr val="FF0000">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692650" y="3727450"/>
            <a:ext cx="1085850" cy="762000"/>
          </a:xfrm>
          <a:prstGeom prst="rect">
            <a:avLst/>
          </a:prstGeom>
          <a:solidFill>
            <a:srgbClr val="FF0000">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p:nvSpPr>
        <p:spPr>
          <a:xfrm>
            <a:off x="4692650" y="2946400"/>
            <a:ext cx="1085850" cy="577850"/>
          </a:xfrm>
          <a:prstGeom prst="rect">
            <a:avLst/>
          </a:prstGeom>
          <a:solidFill>
            <a:srgbClr val="FF0000">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4699000" y="1600200"/>
            <a:ext cx="1085850" cy="1152525"/>
          </a:xfrm>
          <a:prstGeom prst="rect">
            <a:avLst/>
          </a:prstGeom>
          <a:solidFill>
            <a:srgbClr val="FF0000">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4692650" y="5657850"/>
            <a:ext cx="1085850" cy="184150"/>
          </a:xfrm>
          <a:prstGeom prst="rect">
            <a:avLst/>
          </a:prstGeom>
          <a:solidFill>
            <a:srgbClr val="008000">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692650" y="5264150"/>
            <a:ext cx="1085850" cy="184150"/>
          </a:xfrm>
          <a:prstGeom prst="rect">
            <a:avLst/>
          </a:prstGeom>
          <a:solidFill>
            <a:srgbClr val="008000">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692650" y="4489450"/>
            <a:ext cx="1085850" cy="184150"/>
          </a:xfrm>
          <a:prstGeom prst="rect">
            <a:avLst/>
          </a:prstGeom>
          <a:solidFill>
            <a:srgbClr val="008000">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4699000" y="3530600"/>
            <a:ext cx="1085850" cy="184150"/>
          </a:xfrm>
          <a:prstGeom prst="rect">
            <a:avLst/>
          </a:prstGeom>
          <a:solidFill>
            <a:srgbClr val="008000">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4692650" y="2762250"/>
            <a:ext cx="1085850" cy="184150"/>
          </a:xfrm>
          <a:prstGeom prst="rect">
            <a:avLst/>
          </a:prstGeom>
          <a:solidFill>
            <a:srgbClr val="008000">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D9D9D9"/>
                </a:solidFill>
              </a:rPr>
              <a:t>Hydraulic modeling: HEC-RAS</a:t>
            </a:r>
            <a:endParaRPr lang="en-US" dirty="0">
              <a:solidFill>
                <a:srgbClr val="D9D9D9"/>
              </a:solidFill>
            </a:endParaRPr>
          </a:p>
        </p:txBody>
      </p:sp>
      <p:sp>
        <p:nvSpPr>
          <p:cNvPr id="4" name="TextBox 3"/>
          <p:cNvSpPr txBox="1"/>
          <p:nvPr/>
        </p:nvSpPr>
        <p:spPr>
          <a:xfrm>
            <a:off x="152399" y="2014538"/>
            <a:ext cx="8826499" cy="4031873"/>
          </a:xfrm>
          <a:prstGeom prst="rect">
            <a:avLst/>
          </a:prstGeom>
          <a:noFill/>
        </p:spPr>
        <p:txBody>
          <a:bodyPr wrap="square" rtlCol="0">
            <a:spAutoFit/>
          </a:bodyPr>
          <a:lstStyle/>
          <a:p>
            <a:r>
              <a:rPr lang="en-US" sz="3200" dirty="0" smtClean="0">
                <a:solidFill>
                  <a:srgbClr val="D9D9D9"/>
                </a:solidFill>
              </a:rPr>
              <a:t>Sediment transport/movable boundary computation</a:t>
            </a:r>
          </a:p>
          <a:p>
            <a:endParaRPr lang="en-US" sz="3200" dirty="0" smtClean="0">
              <a:solidFill>
                <a:srgbClr val="D9D9D9"/>
              </a:solidFill>
            </a:endParaRPr>
          </a:p>
          <a:p>
            <a:pPr>
              <a:buFont typeface="Arial"/>
              <a:buChar char="•"/>
            </a:pPr>
            <a:r>
              <a:rPr lang="en-US" sz="3200" dirty="0" smtClean="0">
                <a:solidFill>
                  <a:srgbClr val="D9D9D9"/>
                </a:solidFill>
              </a:rPr>
              <a:t>  Range of simulation times</a:t>
            </a:r>
          </a:p>
          <a:p>
            <a:pPr>
              <a:buFont typeface="Arial"/>
              <a:buChar char="•"/>
            </a:pPr>
            <a:r>
              <a:rPr lang="en-US" sz="3200" dirty="0" smtClean="0">
                <a:solidFill>
                  <a:srgbClr val="D9D9D9"/>
                </a:solidFill>
              </a:rPr>
              <a:t>  Simulate hydraulic sorting</a:t>
            </a:r>
          </a:p>
          <a:p>
            <a:pPr>
              <a:buFont typeface="Arial"/>
              <a:buChar char="•"/>
            </a:pPr>
            <a:r>
              <a:rPr lang="en-US" sz="3200" dirty="0" smtClean="0">
                <a:solidFill>
                  <a:srgbClr val="D9D9D9"/>
                </a:solidFill>
              </a:rPr>
              <a:t>  Estimate scour in floods</a:t>
            </a:r>
          </a:p>
          <a:p>
            <a:pPr>
              <a:buFont typeface="Arial"/>
              <a:buChar char="•"/>
            </a:pPr>
            <a:r>
              <a:rPr lang="en-US" sz="3200" dirty="0" smtClean="0">
                <a:solidFill>
                  <a:srgbClr val="D9D9D9"/>
                </a:solidFill>
              </a:rPr>
              <a:t>  Estimate sedimentation</a:t>
            </a:r>
          </a:p>
          <a:p>
            <a:pPr>
              <a:buFont typeface="Arial"/>
              <a:buChar char="•"/>
            </a:pPr>
            <a:endParaRPr lang="en-US" sz="3200" dirty="0" smtClean="0">
              <a:solidFill>
                <a:srgbClr val="D9D9D9"/>
              </a:solidFill>
            </a:endParaRPr>
          </a:p>
        </p:txBody>
      </p:sp>
      <p:pic>
        <p:nvPicPr>
          <p:cNvPr id="6" name="Picture 5" descr="hec ras.tiff"/>
          <p:cNvPicPr>
            <a:picLocks noChangeAspect="1"/>
          </p:cNvPicPr>
          <p:nvPr/>
        </p:nvPicPr>
        <p:blipFill>
          <a:blip r:embed="rId3"/>
          <a:stretch>
            <a:fillRect/>
          </a:stretch>
        </p:blipFill>
        <p:spPr>
          <a:xfrm>
            <a:off x="5030307" y="2910657"/>
            <a:ext cx="3948592" cy="37822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D9D9D9"/>
                </a:solidFill>
              </a:rPr>
              <a:t>Goals</a:t>
            </a:r>
            <a:endParaRPr lang="en-US" dirty="0">
              <a:solidFill>
                <a:srgbClr val="D9D9D9"/>
              </a:solidFill>
            </a:endParaRPr>
          </a:p>
        </p:txBody>
      </p:sp>
      <p:sp>
        <p:nvSpPr>
          <p:cNvPr id="3" name="Content Placeholder 2"/>
          <p:cNvSpPr>
            <a:spLocks noGrp="1"/>
          </p:cNvSpPr>
          <p:nvPr>
            <p:ph idx="1"/>
          </p:nvPr>
        </p:nvSpPr>
        <p:spPr>
          <a:xfrm>
            <a:off x="457200" y="1481138"/>
            <a:ext cx="8229600" cy="1231900"/>
          </a:xfrm>
        </p:spPr>
        <p:txBody>
          <a:bodyPr>
            <a:normAutofit/>
          </a:bodyPr>
          <a:lstStyle/>
          <a:p>
            <a:pPr>
              <a:buNone/>
            </a:pPr>
            <a:r>
              <a:rPr lang="en-US" dirty="0" smtClean="0">
                <a:solidFill>
                  <a:srgbClr val="D9D9D9"/>
                </a:solidFill>
              </a:rPr>
              <a:t>	Determine how the building of the interstate has changed the hydrology of Vermont</a:t>
            </a:r>
          </a:p>
        </p:txBody>
      </p:sp>
      <p:sp>
        <p:nvSpPr>
          <p:cNvPr id="4" name="TextBox 3"/>
          <p:cNvSpPr txBox="1"/>
          <p:nvPr/>
        </p:nvSpPr>
        <p:spPr>
          <a:xfrm>
            <a:off x="457200" y="3378200"/>
            <a:ext cx="8229600" cy="2369880"/>
          </a:xfrm>
          <a:prstGeom prst="rect">
            <a:avLst/>
          </a:prstGeom>
          <a:noFill/>
        </p:spPr>
        <p:txBody>
          <a:bodyPr wrap="square" rtlCol="0">
            <a:spAutoFit/>
          </a:bodyPr>
          <a:lstStyle/>
          <a:p>
            <a:r>
              <a:rPr lang="en-US" sz="2600" dirty="0" smtClean="0">
                <a:solidFill>
                  <a:srgbClr val="D9D9D9"/>
                </a:solidFill>
              </a:rPr>
              <a:t>Hypothesis: I will test whether construction of the interstate and the associated build-out increased the amount of impermeable surface sufficient to change peak flow and run off volume, and if so whether I can relate this to changes in stream </a:t>
            </a:r>
            <a:r>
              <a:rPr lang="en-US" sz="2600" dirty="0" err="1" smtClean="0">
                <a:solidFill>
                  <a:srgbClr val="D9D9D9"/>
                </a:solidFill>
              </a:rPr>
              <a:t>planform</a:t>
            </a:r>
            <a:r>
              <a:rPr lang="en-US" sz="2600" dirty="0" smtClean="0">
                <a:solidFill>
                  <a:srgbClr val="D9D9D9"/>
                </a:solidFill>
              </a:rPr>
              <a:t>, incision depth, and bed material.</a:t>
            </a:r>
          </a:p>
          <a:p>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D9D9D9"/>
                </a:solidFill>
              </a:rPr>
              <a:t>Other slide ideas	</a:t>
            </a:r>
            <a:endParaRPr lang="en-US" dirty="0">
              <a:solidFill>
                <a:srgbClr val="D9D9D9"/>
              </a:solidFill>
            </a:endParaRPr>
          </a:p>
        </p:txBody>
      </p:sp>
      <p:sp>
        <p:nvSpPr>
          <p:cNvPr id="3" name="Content Placeholder 2"/>
          <p:cNvSpPr>
            <a:spLocks noGrp="1"/>
          </p:cNvSpPr>
          <p:nvPr>
            <p:ph idx="1"/>
          </p:nvPr>
        </p:nvSpPr>
        <p:spPr/>
        <p:txBody>
          <a:bodyPr>
            <a:normAutofit fontScale="85000" lnSpcReduction="20000"/>
          </a:bodyPr>
          <a:lstStyle/>
          <a:p>
            <a:r>
              <a:rPr lang="en-US" dirty="0" smtClean="0">
                <a:solidFill>
                  <a:srgbClr val="D9D9D9"/>
                </a:solidFill>
              </a:rPr>
              <a:t>Expand on summer work </a:t>
            </a:r>
          </a:p>
          <a:p>
            <a:r>
              <a:rPr lang="en-US" dirty="0" smtClean="0">
                <a:solidFill>
                  <a:srgbClr val="D9D9D9"/>
                </a:solidFill>
              </a:rPr>
              <a:t>Expand on modeling</a:t>
            </a:r>
          </a:p>
          <a:p>
            <a:r>
              <a:rPr lang="en-US" dirty="0" smtClean="0">
                <a:solidFill>
                  <a:srgbClr val="D9D9D9"/>
                </a:solidFill>
              </a:rPr>
              <a:t>In summary</a:t>
            </a:r>
          </a:p>
          <a:p>
            <a:r>
              <a:rPr lang="en-US" dirty="0" smtClean="0">
                <a:solidFill>
                  <a:srgbClr val="D9D9D9"/>
                </a:solidFill>
              </a:rPr>
              <a:t>Comments from presentation</a:t>
            </a:r>
          </a:p>
          <a:p>
            <a:pPr lvl="1"/>
            <a:r>
              <a:rPr lang="en-US" dirty="0" smtClean="0">
                <a:solidFill>
                  <a:srgbClr val="D9D9D9"/>
                </a:solidFill>
              </a:rPr>
              <a:t>Stream geomorphology, exp </a:t>
            </a:r>
            <a:r>
              <a:rPr lang="en-US" dirty="0" err="1" smtClean="0">
                <a:solidFill>
                  <a:srgbClr val="D9D9D9"/>
                </a:solidFill>
              </a:rPr>
              <a:t>pics</a:t>
            </a:r>
            <a:r>
              <a:rPr lang="en-US" dirty="0" smtClean="0">
                <a:solidFill>
                  <a:srgbClr val="D9D9D9"/>
                </a:solidFill>
              </a:rPr>
              <a:t>, list exactly what data I’m looking for. Go over how I’m surveying</a:t>
            </a:r>
          </a:p>
          <a:p>
            <a:pPr lvl="1"/>
            <a:r>
              <a:rPr lang="en-US" dirty="0" smtClean="0">
                <a:solidFill>
                  <a:srgbClr val="D9D9D9"/>
                </a:solidFill>
              </a:rPr>
              <a:t>Go over inputs and outputs of models</a:t>
            </a:r>
          </a:p>
          <a:p>
            <a:pPr lvl="1"/>
            <a:r>
              <a:rPr lang="en-US" dirty="0" smtClean="0">
                <a:solidFill>
                  <a:srgbClr val="D9D9D9"/>
                </a:solidFill>
              </a:rPr>
              <a:t>Go over method for quantifying impervious space</a:t>
            </a:r>
          </a:p>
          <a:p>
            <a:pPr lvl="1"/>
            <a:r>
              <a:rPr lang="en-US" dirty="0" smtClean="0">
                <a:solidFill>
                  <a:srgbClr val="D9D9D9"/>
                </a:solidFill>
              </a:rPr>
              <a:t>Break up writing thesis along the way</a:t>
            </a:r>
          </a:p>
          <a:p>
            <a:pPr lvl="1"/>
            <a:r>
              <a:rPr lang="en-US" dirty="0" smtClean="0">
                <a:solidFill>
                  <a:srgbClr val="D9D9D9"/>
                </a:solidFill>
              </a:rPr>
              <a:t>Data flow diagram for numerical inputs</a:t>
            </a:r>
          </a:p>
          <a:p>
            <a:pPr lvl="1"/>
            <a:r>
              <a:rPr lang="en-US" dirty="0" smtClean="0">
                <a:solidFill>
                  <a:srgbClr val="D9D9D9"/>
                </a:solidFill>
              </a:rPr>
              <a:t>Split up fieldwork slide</a:t>
            </a:r>
          </a:p>
          <a:p>
            <a:endParaRPr lang="en-US" dirty="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D9D9D9"/>
                </a:solidFill>
              </a:rPr>
              <a:t>Interstate History</a:t>
            </a:r>
            <a:endParaRPr lang="en-US" dirty="0">
              <a:solidFill>
                <a:srgbClr val="D9D9D9"/>
              </a:solidFill>
            </a:endParaRPr>
          </a:p>
        </p:txBody>
      </p:sp>
      <p:sp>
        <p:nvSpPr>
          <p:cNvPr id="3" name="Content Placeholder 2"/>
          <p:cNvSpPr>
            <a:spLocks noGrp="1"/>
          </p:cNvSpPr>
          <p:nvPr>
            <p:ph idx="1"/>
          </p:nvPr>
        </p:nvSpPr>
        <p:spPr/>
        <p:txBody>
          <a:bodyPr/>
          <a:lstStyle/>
          <a:p>
            <a:r>
              <a:rPr lang="en-US" dirty="0" smtClean="0">
                <a:solidFill>
                  <a:srgbClr val="D9D9D9"/>
                </a:solidFill>
              </a:rPr>
              <a:t>Federal-Aid Highway and Highway Revenue Acts of 1956</a:t>
            </a:r>
          </a:p>
          <a:p>
            <a:pPr lvl="1"/>
            <a:r>
              <a:rPr lang="en-US" dirty="0" smtClean="0">
                <a:solidFill>
                  <a:srgbClr val="D9D9D9"/>
                </a:solidFill>
              </a:rPr>
              <a:t>75440 km long</a:t>
            </a:r>
          </a:p>
          <a:p>
            <a:pPr lvl="1"/>
            <a:r>
              <a:rPr lang="en-US" dirty="0" smtClean="0">
                <a:solidFill>
                  <a:srgbClr val="D9D9D9"/>
                </a:solidFill>
              </a:rPr>
              <a:t>&gt;170 km</a:t>
            </a:r>
            <a:r>
              <a:rPr lang="en-US" baseline="30000" dirty="0" smtClean="0">
                <a:solidFill>
                  <a:srgbClr val="D9D9D9"/>
                </a:solidFill>
              </a:rPr>
              <a:t>2 </a:t>
            </a:r>
            <a:r>
              <a:rPr lang="en-US" dirty="0" smtClean="0">
                <a:solidFill>
                  <a:srgbClr val="D9D9D9"/>
                </a:solidFill>
              </a:rPr>
              <a:t>paved area</a:t>
            </a:r>
          </a:p>
          <a:p>
            <a:pPr lvl="1"/>
            <a:r>
              <a:rPr lang="en-US" dirty="0" smtClean="0">
                <a:solidFill>
                  <a:srgbClr val="D9D9D9"/>
                </a:solidFill>
              </a:rPr>
              <a:t>32 billion m</a:t>
            </a:r>
            <a:r>
              <a:rPr lang="en-US" baseline="30000" dirty="0" smtClean="0">
                <a:solidFill>
                  <a:srgbClr val="D9D9D9"/>
                </a:solidFill>
              </a:rPr>
              <a:t>3 </a:t>
            </a:r>
            <a:r>
              <a:rPr lang="en-US" dirty="0" smtClean="0">
                <a:solidFill>
                  <a:srgbClr val="D9D9D9"/>
                </a:solidFill>
              </a:rPr>
              <a:t>moved</a:t>
            </a:r>
          </a:p>
          <a:p>
            <a:pPr lvl="1"/>
            <a:r>
              <a:rPr lang="en-US" dirty="0" smtClean="0">
                <a:solidFill>
                  <a:srgbClr val="D9D9D9"/>
                </a:solidFill>
              </a:rPr>
              <a:t>$215 billion (2012)</a:t>
            </a:r>
          </a:p>
        </p:txBody>
      </p:sp>
      <p:pic>
        <p:nvPicPr>
          <p:cNvPr id="4" name="Picture 3" descr="cleared hill - LS08769_000.tiff"/>
          <p:cNvPicPr>
            <a:picLocks noChangeAspect="1"/>
          </p:cNvPicPr>
          <p:nvPr/>
        </p:nvPicPr>
        <p:blipFill>
          <a:blip r:embed="rId3"/>
          <a:srcRect t="3041" r="2174"/>
          <a:stretch>
            <a:fillRect/>
          </a:stretch>
        </p:blipFill>
        <p:spPr>
          <a:xfrm>
            <a:off x="4401224" y="2557463"/>
            <a:ext cx="4555789" cy="3568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6013450" y="5794931"/>
            <a:ext cx="3797300" cy="369332"/>
          </a:xfrm>
          <a:prstGeom prst="rect">
            <a:avLst/>
          </a:prstGeom>
          <a:noFill/>
        </p:spPr>
        <p:txBody>
          <a:bodyPr wrap="square" rtlCol="0">
            <a:spAutoFit/>
          </a:bodyPr>
          <a:lstStyle/>
          <a:p>
            <a:r>
              <a:rPr lang="en-US" dirty="0" smtClean="0"/>
              <a:t>LS37411_000-Middlesex-1959</a:t>
            </a:r>
            <a:endParaRPr lang="en-US" dirty="0"/>
          </a:p>
        </p:txBody>
      </p:sp>
      <p:sp>
        <p:nvSpPr>
          <p:cNvPr id="7" name="TextBox 6"/>
          <p:cNvSpPr txBox="1"/>
          <p:nvPr/>
        </p:nvSpPr>
        <p:spPr>
          <a:xfrm>
            <a:off x="4350423" y="6164263"/>
            <a:ext cx="5060277" cy="584776"/>
          </a:xfrm>
          <a:prstGeom prst="rect">
            <a:avLst/>
          </a:prstGeom>
          <a:noFill/>
        </p:spPr>
        <p:txBody>
          <a:bodyPr wrap="square" rtlCol="0">
            <a:spAutoFit/>
          </a:bodyPr>
          <a:lstStyle/>
          <a:p>
            <a:r>
              <a:rPr lang="en-US" sz="1600" dirty="0" err="1" smtClean="0">
                <a:solidFill>
                  <a:schemeClr val="bg1">
                    <a:lumMod val="85000"/>
                  </a:schemeClr>
                </a:solidFill>
              </a:rPr>
              <a:t>Kaszynski</a:t>
            </a:r>
            <a:r>
              <a:rPr lang="en-US" sz="1600" dirty="0" smtClean="0">
                <a:solidFill>
                  <a:schemeClr val="bg1">
                    <a:lumMod val="85000"/>
                  </a:schemeClr>
                </a:solidFill>
              </a:rPr>
              <a:t>, 2000; Missouri Department of Transportation, 2012; </a:t>
            </a:r>
            <a:r>
              <a:rPr lang="en-US" sz="1600" dirty="0" err="1" smtClean="0">
                <a:solidFill>
                  <a:schemeClr val="bg1">
                    <a:lumMod val="85000"/>
                  </a:schemeClr>
                </a:solidFill>
              </a:rPr>
              <a:t>Obenberger</a:t>
            </a:r>
            <a:r>
              <a:rPr lang="en-US" sz="1600" dirty="0" smtClean="0">
                <a:solidFill>
                  <a:schemeClr val="bg1">
                    <a:lumMod val="85000"/>
                  </a:schemeClr>
                </a:solidFill>
              </a:rPr>
              <a:t> and </a:t>
            </a:r>
            <a:r>
              <a:rPr lang="en-US" sz="1600" dirty="0" err="1" smtClean="0">
                <a:solidFill>
                  <a:schemeClr val="bg1">
                    <a:lumMod val="85000"/>
                  </a:schemeClr>
                </a:solidFill>
              </a:rPr>
              <a:t>DeSimone</a:t>
            </a:r>
            <a:r>
              <a:rPr lang="en-US" sz="1600" dirty="0" smtClean="0">
                <a:solidFill>
                  <a:schemeClr val="bg1">
                    <a:lumMod val="85000"/>
                  </a:schemeClr>
                </a:solidFill>
              </a:rPr>
              <a:t>, 2011</a:t>
            </a:r>
            <a:endParaRPr lang="en-US" sz="1600" dirty="0">
              <a:solidFill>
                <a:schemeClr val="bg1">
                  <a:lumMod val="85000"/>
                </a:schemeClr>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D9D9D9"/>
                </a:solidFill>
              </a:rPr>
              <a:t>Vermont Interstate System</a:t>
            </a:r>
            <a:endParaRPr lang="en-US" dirty="0">
              <a:solidFill>
                <a:srgbClr val="D9D9D9"/>
              </a:solidFill>
            </a:endParaRPr>
          </a:p>
        </p:txBody>
      </p:sp>
      <p:sp>
        <p:nvSpPr>
          <p:cNvPr id="3" name="Content Placeholder 2"/>
          <p:cNvSpPr>
            <a:spLocks noGrp="1"/>
          </p:cNvSpPr>
          <p:nvPr>
            <p:ph idx="1"/>
          </p:nvPr>
        </p:nvSpPr>
        <p:spPr/>
        <p:txBody>
          <a:bodyPr>
            <a:normAutofit/>
          </a:bodyPr>
          <a:lstStyle/>
          <a:p>
            <a:r>
              <a:rPr lang="en-US" dirty="0" smtClean="0">
                <a:solidFill>
                  <a:srgbClr val="D9D9D9"/>
                </a:solidFill>
              </a:rPr>
              <a:t>Constructed from</a:t>
            </a:r>
          </a:p>
          <a:p>
            <a:pPr>
              <a:buNone/>
            </a:pPr>
            <a:r>
              <a:rPr lang="en-US" dirty="0" smtClean="0">
                <a:solidFill>
                  <a:srgbClr val="D9D9D9"/>
                </a:solidFill>
              </a:rPr>
              <a:t>				1958-1983</a:t>
            </a:r>
          </a:p>
          <a:p>
            <a:r>
              <a:rPr lang="en-US" dirty="0" smtClean="0">
                <a:solidFill>
                  <a:srgbClr val="D9D9D9"/>
                </a:solidFill>
              </a:rPr>
              <a:t>516 km long</a:t>
            </a:r>
          </a:p>
          <a:p>
            <a:r>
              <a:rPr lang="en-US" dirty="0" smtClean="0">
                <a:solidFill>
                  <a:srgbClr val="D9D9D9"/>
                </a:solidFill>
              </a:rPr>
              <a:t>12 km</a:t>
            </a:r>
            <a:r>
              <a:rPr lang="en-US" baseline="30000" dirty="0" smtClean="0">
                <a:solidFill>
                  <a:srgbClr val="D9D9D9"/>
                </a:solidFill>
              </a:rPr>
              <a:t>2 </a:t>
            </a:r>
            <a:r>
              <a:rPr lang="en-US" dirty="0" smtClean="0">
                <a:solidFill>
                  <a:srgbClr val="D9D9D9"/>
                </a:solidFill>
              </a:rPr>
              <a:t>area</a:t>
            </a:r>
          </a:p>
          <a:p>
            <a:r>
              <a:rPr lang="en-US" dirty="0" smtClean="0">
                <a:solidFill>
                  <a:srgbClr val="D9D9D9"/>
                </a:solidFill>
              </a:rPr>
              <a:t>53 exits</a:t>
            </a:r>
          </a:p>
        </p:txBody>
      </p:sp>
      <p:pic>
        <p:nvPicPr>
          <p:cNvPr id="5" name="Picture 4" descr="base map.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4881564" y="1364038"/>
            <a:ext cx="3805236" cy="49246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4533900" y="6273224"/>
            <a:ext cx="4838700" cy="584776"/>
          </a:xfrm>
          <a:prstGeom prst="rect">
            <a:avLst/>
          </a:prstGeom>
          <a:noFill/>
        </p:spPr>
        <p:txBody>
          <a:bodyPr wrap="square" rtlCol="0">
            <a:spAutoFit/>
          </a:bodyPr>
          <a:lstStyle/>
          <a:p>
            <a:r>
              <a:rPr lang="en-US" sz="1600" dirty="0" smtClean="0">
                <a:solidFill>
                  <a:srgbClr val="D9D9D9"/>
                </a:solidFill>
              </a:rPr>
              <a:t>Smith, 2006; Vermont Department of Highways, 1965; Vermont Agency of Transportation, 2012</a:t>
            </a:r>
            <a:endParaRPr lang="en-US" sz="1600" dirty="0">
              <a:solidFill>
                <a:srgbClr val="D9D9D9"/>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274638"/>
            <a:ext cx="8229600" cy="1143000"/>
          </a:xfrm>
        </p:spPr>
        <p:txBody>
          <a:bodyPr/>
          <a:lstStyle/>
          <a:p>
            <a:r>
              <a:rPr lang="en-US" dirty="0" smtClean="0">
                <a:solidFill>
                  <a:srgbClr val="D9D9D9"/>
                </a:solidFill>
              </a:rPr>
              <a:t>Impervious Surface</a:t>
            </a:r>
            <a:endParaRPr lang="en-US" dirty="0">
              <a:solidFill>
                <a:srgbClr val="D9D9D9"/>
              </a:solidFill>
            </a:endParaRPr>
          </a:p>
        </p:txBody>
      </p:sp>
      <p:sp>
        <p:nvSpPr>
          <p:cNvPr id="6" name="TextBox 5"/>
          <p:cNvSpPr txBox="1"/>
          <p:nvPr/>
        </p:nvSpPr>
        <p:spPr>
          <a:xfrm>
            <a:off x="7772400" y="6488668"/>
            <a:ext cx="1447800" cy="369332"/>
          </a:xfrm>
          <a:prstGeom prst="rect">
            <a:avLst/>
          </a:prstGeom>
          <a:noFill/>
        </p:spPr>
        <p:txBody>
          <a:bodyPr wrap="square" rtlCol="0">
            <a:spAutoFit/>
          </a:bodyPr>
          <a:lstStyle/>
          <a:p>
            <a:r>
              <a:rPr lang="en-US" dirty="0" smtClean="0">
                <a:solidFill>
                  <a:srgbClr val="D9D9D9"/>
                </a:solidFill>
              </a:rPr>
              <a:t>US EPA: 2003</a:t>
            </a:r>
            <a:endParaRPr lang="en-US" dirty="0">
              <a:solidFill>
                <a:srgbClr val="D9D9D9"/>
              </a:solidFill>
            </a:endParaRPr>
          </a:p>
        </p:txBody>
      </p:sp>
      <p:pic>
        <p:nvPicPr>
          <p:cNvPr id="7" name="Picture 6" descr="imp.tiff"/>
          <p:cNvPicPr>
            <a:picLocks noChangeAspect="1"/>
          </p:cNvPicPr>
          <p:nvPr/>
        </p:nvPicPr>
        <p:blipFill>
          <a:blip r:embed="rId3"/>
          <a:stretch>
            <a:fillRect/>
          </a:stretch>
        </p:blipFill>
        <p:spPr>
          <a:xfrm>
            <a:off x="609600" y="1977404"/>
            <a:ext cx="7962900" cy="36026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5"/>
          <p:cNvSpPr/>
          <p:nvPr/>
        </p:nvSpPr>
        <p:spPr>
          <a:xfrm>
            <a:off x="1181100" y="1612900"/>
            <a:ext cx="2514600" cy="25654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solidFill>
                  <a:srgbClr val="D9D9D9"/>
                </a:solidFill>
              </a:rPr>
              <a:t>Vermont’s Impervious Surface</a:t>
            </a:r>
            <a:endParaRPr lang="en-US" dirty="0">
              <a:solidFill>
                <a:srgbClr val="D9D9D9"/>
              </a:solidFill>
            </a:endParaRPr>
          </a:p>
        </p:txBody>
      </p:sp>
      <p:pic>
        <p:nvPicPr>
          <p:cNvPr id="5" name="Content Placeholder 4" descr="road width.pdf"/>
          <p:cNvPicPr>
            <a:picLocks noGrp="1" noChangeAspect="1"/>
          </p:cNvPicPr>
          <p:nvPr>
            <p:ph idx="1"/>
          </p:nvPr>
        </p:nvPicPr>
        <mc:AlternateContent>
          <mc:Choice xmlns:ma="http://schemas.microsoft.com/office/mac/drawingml/2008/main" Requires="ma">
            <p:blipFill>
              <a:blip r:embed="rId2"/>
              <a:srcRect l="6851" t="13855" r="52385" b="29463"/>
              <a:stretch>
                <a:fillRect/>
              </a:stretch>
            </p:blipFill>
          </mc:Choice>
          <mc:Fallback>
            <p:blipFill>
              <a:blip r:embed="rId3"/>
              <a:srcRect l="6851" t="13855" r="52385" b="29463"/>
              <a:stretch>
                <a:fillRect/>
              </a:stretch>
            </p:blipFill>
          </mc:Fallback>
        </mc:AlternateContent>
        <p:spPr>
          <a:xfrm>
            <a:off x="1231900" y="1638300"/>
            <a:ext cx="2400300" cy="2565400"/>
          </a:xfrm>
        </p:spPr>
      </p:pic>
      <p:sp>
        <p:nvSpPr>
          <p:cNvPr id="7" name="TextBox 6"/>
          <p:cNvSpPr txBox="1"/>
          <p:nvPr/>
        </p:nvSpPr>
        <p:spPr>
          <a:xfrm>
            <a:off x="596900" y="4445000"/>
            <a:ext cx="3721100" cy="1384995"/>
          </a:xfrm>
          <a:prstGeom prst="rect">
            <a:avLst/>
          </a:prstGeom>
          <a:noFill/>
        </p:spPr>
        <p:txBody>
          <a:bodyPr wrap="square" rtlCol="0">
            <a:spAutoFit/>
          </a:bodyPr>
          <a:lstStyle/>
          <a:p>
            <a:pPr algn="ctr"/>
            <a:r>
              <a:rPr lang="en-US" sz="2800" dirty="0" smtClean="0">
                <a:solidFill>
                  <a:srgbClr val="D9D9D9"/>
                </a:solidFill>
              </a:rPr>
              <a:t>Interstate: 516 km</a:t>
            </a:r>
          </a:p>
          <a:p>
            <a:pPr algn="ctr"/>
            <a:r>
              <a:rPr lang="en-US" sz="2800" dirty="0" smtClean="0">
                <a:solidFill>
                  <a:srgbClr val="D9D9D9"/>
                </a:solidFill>
              </a:rPr>
              <a:t>Area/km: 22,800 m</a:t>
            </a:r>
            <a:r>
              <a:rPr lang="en-US" sz="2800" baseline="30000" dirty="0" smtClean="0">
                <a:solidFill>
                  <a:srgbClr val="D9D9D9"/>
                </a:solidFill>
              </a:rPr>
              <a:t>2</a:t>
            </a:r>
            <a:endParaRPr lang="en-US" sz="2800" dirty="0" smtClean="0">
              <a:solidFill>
                <a:srgbClr val="D9D9D9"/>
              </a:solidFill>
            </a:endParaRPr>
          </a:p>
          <a:p>
            <a:pPr algn="ctr"/>
            <a:r>
              <a:rPr lang="en-US" sz="2800" dirty="0" smtClean="0">
                <a:solidFill>
                  <a:srgbClr val="D9D9D9"/>
                </a:solidFill>
              </a:rPr>
              <a:t>Total Area: 11.8 km</a:t>
            </a:r>
            <a:r>
              <a:rPr lang="en-US" sz="2800" baseline="30000" dirty="0" smtClean="0">
                <a:solidFill>
                  <a:srgbClr val="D9D9D9"/>
                </a:solidFill>
              </a:rPr>
              <a:t>2</a:t>
            </a:r>
            <a:endParaRPr lang="en-US" sz="2800" dirty="0">
              <a:solidFill>
                <a:srgbClr val="D9D9D9"/>
              </a:solidFill>
            </a:endParaRPr>
          </a:p>
        </p:txBody>
      </p:sp>
      <p:sp>
        <p:nvSpPr>
          <p:cNvPr id="8" name="Rectangle 7"/>
          <p:cNvSpPr/>
          <p:nvPr/>
        </p:nvSpPr>
        <p:spPr>
          <a:xfrm>
            <a:off x="4140200" y="4445000"/>
            <a:ext cx="5041900" cy="1384995"/>
          </a:xfrm>
          <a:prstGeom prst="rect">
            <a:avLst/>
          </a:prstGeom>
        </p:spPr>
        <p:txBody>
          <a:bodyPr wrap="square">
            <a:spAutoFit/>
          </a:bodyPr>
          <a:lstStyle/>
          <a:p>
            <a:pPr algn="ctr"/>
            <a:r>
              <a:rPr lang="en-US" sz="2800" dirty="0" smtClean="0">
                <a:solidFill>
                  <a:srgbClr val="D9D9D9"/>
                </a:solidFill>
              </a:rPr>
              <a:t>Paved Road: 10,878 km</a:t>
            </a:r>
          </a:p>
          <a:p>
            <a:pPr algn="ctr"/>
            <a:r>
              <a:rPr lang="en-US" sz="2800" dirty="0" smtClean="0">
                <a:solidFill>
                  <a:srgbClr val="D9D9D9"/>
                </a:solidFill>
              </a:rPr>
              <a:t>Area/km: 9600 m</a:t>
            </a:r>
            <a:r>
              <a:rPr lang="en-US" sz="2800" baseline="30000" dirty="0" smtClean="0">
                <a:solidFill>
                  <a:srgbClr val="D9D9D9"/>
                </a:solidFill>
              </a:rPr>
              <a:t>2</a:t>
            </a:r>
            <a:endParaRPr lang="en-US" sz="2800" dirty="0" smtClean="0">
              <a:solidFill>
                <a:srgbClr val="D9D9D9"/>
              </a:solidFill>
            </a:endParaRPr>
          </a:p>
          <a:p>
            <a:pPr algn="ctr"/>
            <a:r>
              <a:rPr lang="en-US" sz="2800" dirty="0" smtClean="0">
                <a:solidFill>
                  <a:srgbClr val="D9D9D9"/>
                </a:solidFill>
              </a:rPr>
              <a:t>Total Area: 92.2 km</a:t>
            </a:r>
            <a:r>
              <a:rPr lang="en-US" sz="2800" baseline="30000" dirty="0" smtClean="0">
                <a:solidFill>
                  <a:srgbClr val="D9D9D9"/>
                </a:solidFill>
              </a:rPr>
              <a:t>2</a:t>
            </a:r>
            <a:endParaRPr lang="en-US" sz="2800" dirty="0">
              <a:solidFill>
                <a:srgbClr val="D9D9D9"/>
              </a:solidFill>
            </a:endParaRPr>
          </a:p>
        </p:txBody>
      </p:sp>
      <p:sp>
        <p:nvSpPr>
          <p:cNvPr id="10" name="Rectangle 9"/>
          <p:cNvSpPr/>
          <p:nvPr/>
        </p:nvSpPr>
        <p:spPr>
          <a:xfrm>
            <a:off x="5435600" y="1612900"/>
            <a:ext cx="2514600" cy="25654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Content Placeholder 4" descr="road width.pdf"/>
          <p:cNvPicPr>
            <a:picLocks noChangeAspect="1"/>
          </p:cNvPicPr>
          <p:nvPr/>
        </p:nvPicPr>
        <mc:AlternateContent>
          <mc:Choice xmlns:ma="http://schemas.microsoft.com/office/mac/drawingml/2008/main" Requires="ma">
            <p:blipFill>
              <a:blip r:embed="rId2"/>
              <a:srcRect l="51952" t="13855" r="5333" b="29463"/>
              <a:stretch>
                <a:fillRect/>
              </a:stretch>
            </p:blipFill>
          </mc:Choice>
          <mc:Fallback>
            <p:blipFill>
              <a:blip r:embed="rId3"/>
              <a:srcRect l="51952" t="13855" r="5333" b="29463"/>
              <a:stretch>
                <a:fillRect/>
              </a:stretch>
            </p:blipFill>
          </mc:Fallback>
        </mc:AlternateContent>
        <p:spPr>
          <a:xfrm>
            <a:off x="5435600" y="1638300"/>
            <a:ext cx="2501900" cy="25654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5"/>
          <p:cNvSpPr/>
          <p:nvPr/>
        </p:nvSpPr>
        <p:spPr>
          <a:xfrm>
            <a:off x="1181100" y="1612900"/>
            <a:ext cx="2514600" cy="25654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solidFill>
                  <a:srgbClr val="D9D9D9"/>
                </a:solidFill>
              </a:rPr>
              <a:t>Vermont’s Impervious Surface</a:t>
            </a:r>
            <a:endParaRPr lang="en-US" dirty="0">
              <a:solidFill>
                <a:srgbClr val="D9D9D9"/>
              </a:solidFill>
            </a:endParaRPr>
          </a:p>
        </p:txBody>
      </p:sp>
      <p:pic>
        <p:nvPicPr>
          <p:cNvPr id="5" name="Content Placeholder 4" descr="road width.pdf"/>
          <p:cNvPicPr>
            <a:picLocks noGrp="1" noChangeAspect="1"/>
          </p:cNvPicPr>
          <p:nvPr>
            <p:ph idx="1"/>
          </p:nvPr>
        </p:nvPicPr>
        <mc:AlternateContent>
          <mc:Choice xmlns:ma="http://schemas.microsoft.com/office/mac/drawingml/2008/main" Requires="ma">
            <p:blipFill>
              <a:blip r:embed="rId2"/>
              <a:srcRect l="6851" t="13855" r="52385" b="29463"/>
              <a:stretch>
                <a:fillRect/>
              </a:stretch>
            </p:blipFill>
          </mc:Choice>
          <mc:Fallback>
            <p:blipFill>
              <a:blip r:embed="rId3"/>
              <a:srcRect l="6851" t="13855" r="52385" b="29463"/>
              <a:stretch>
                <a:fillRect/>
              </a:stretch>
            </p:blipFill>
          </mc:Fallback>
        </mc:AlternateContent>
        <p:spPr>
          <a:xfrm>
            <a:off x="1231900" y="1638300"/>
            <a:ext cx="2400300" cy="2565400"/>
          </a:xfrm>
        </p:spPr>
      </p:pic>
      <p:sp>
        <p:nvSpPr>
          <p:cNvPr id="7" name="TextBox 6"/>
          <p:cNvSpPr txBox="1"/>
          <p:nvPr/>
        </p:nvSpPr>
        <p:spPr>
          <a:xfrm>
            <a:off x="596900" y="4445000"/>
            <a:ext cx="3721100" cy="1384995"/>
          </a:xfrm>
          <a:prstGeom prst="rect">
            <a:avLst/>
          </a:prstGeom>
          <a:noFill/>
        </p:spPr>
        <p:txBody>
          <a:bodyPr wrap="square" rtlCol="0">
            <a:spAutoFit/>
          </a:bodyPr>
          <a:lstStyle/>
          <a:p>
            <a:pPr algn="ctr"/>
            <a:r>
              <a:rPr lang="en-US" sz="2800" dirty="0" smtClean="0">
                <a:solidFill>
                  <a:srgbClr val="D9D9D9"/>
                </a:solidFill>
              </a:rPr>
              <a:t>Interstate: 516 km</a:t>
            </a:r>
          </a:p>
          <a:p>
            <a:pPr algn="ctr"/>
            <a:r>
              <a:rPr lang="en-US" sz="2800" dirty="0" smtClean="0">
                <a:solidFill>
                  <a:srgbClr val="D9D9D9"/>
                </a:solidFill>
              </a:rPr>
              <a:t>Area/km: 22,800 m</a:t>
            </a:r>
            <a:r>
              <a:rPr lang="en-US" sz="2800" baseline="30000" dirty="0" smtClean="0">
                <a:solidFill>
                  <a:srgbClr val="D9D9D9"/>
                </a:solidFill>
              </a:rPr>
              <a:t>2</a:t>
            </a:r>
            <a:endParaRPr lang="en-US" sz="2800" dirty="0" smtClean="0">
              <a:solidFill>
                <a:srgbClr val="D9D9D9"/>
              </a:solidFill>
            </a:endParaRPr>
          </a:p>
          <a:p>
            <a:pPr algn="ctr"/>
            <a:r>
              <a:rPr lang="en-US" sz="2800" dirty="0" smtClean="0">
                <a:solidFill>
                  <a:srgbClr val="D9D9D9"/>
                </a:solidFill>
              </a:rPr>
              <a:t>Total Area: 11.8 km</a:t>
            </a:r>
            <a:r>
              <a:rPr lang="en-US" sz="2800" baseline="30000" dirty="0" smtClean="0">
                <a:solidFill>
                  <a:srgbClr val="D9D9D9"/>
                </a:solidFill>
              </a:rPr>
              <a:t>2</a:t>
            </a:r>
            <a:endParaRPr lang="en-US" sz="2800" dirty="0">
              <a:solidFill>
                <a:srgbClr val="D9D9D9"/>
              </a:solidFill>
            </a:endParaRPr>
          </a:p>
        </p:txBody>
      </p:sp>
      <p:sp>
        <p:nvSpPr>
          <p:cNvPr id="8" name="Rectangle 7"/>
          <p:cNvSpPr/>
          <p:nvPr/>
        </p:nvSpPr>
        <p:spPr>
          <a:xfrm>
            <a:off x="4140200" y="4445000"/>
            <a:ext cx="5041900" cy="1384995"/>
          </a:xfrm>
          <a:prstGeom prst="rect">
            <a:avLst/>
          </a:prstGeom>
        </p:spPr>
        <p:txBody>
          <a:bodyPr wrap="square">
            <a:spAutoFit/>
          </a:bodyPr>
          <a:lstStyle/>
          <a:p>
            <a:pPr algn="ctr"/>
            <a:r>
              <a:rPr lang="en-US" sz="2800" dirty="0" smtClean="0">
                <a:solidFill>
                  <a:srgbClr val="D9D9D9"/>
                </a:solidFill>
              </a:rPr>
              <a:t>Paved Road: 10,878 km</a:t>
            </a:r>
          </a:p>
          <a:p>
            <a:pPr algn="ctr"/>
            <a:r>
              <a:rPr lang="en-US" sz="2800" dirty="0" smtClean="0">
                <a:solidFill>
                  <a:srgbClr val="D9D9D9"/>
                </a:solidFill>
              </a:rPr>
              <a:t>Area/km: 9600 m</a:t>
            </a:r>
            <a:r>
              <a:rPr lang="en-US" sz="2800" baseline="30000" dirty="0" smtClean="0">
                <a:solidFill>
                  <a:srgbClr val="D9D9D9"/>
                </a:solidFill>
              </a:rPr>
              <a:t>2</a:t>
            </a:r>
            <a:endParaRPr lang="en-US" sz="2800" dirty="0" smtClean="0">
              <a:solidFill>
                <a:srgbClr val="D9D9D9"/>
              </a:solidFill>
            </a:endParaRPr>
          </a:p>
          <a:p>
            <a:pPr algn="ctr"/>
            <a:r>
              <a:rPr lang="en-US" sz="2800" dirty="0" smtClean="0">
                <a:solidFill>
                  <a:srgbClr val="D9D9D9"/>
                </a:solidFill>
              </a:rPr>
              <a:t>Total Area: 92.2 km</a:t>
            </a:r>
            <a:r>
              <a:rPr lang="en-US" sz="2800" baseline="30000" dirty="0" smtClean="0">
                <a:solidFill>
                  <a:srgbClr val="D9D9D9"/>
                </a:solidFill>
              </a:rPr>
              <a:t>2</a:t>
            </a:r>
            <a:endParaRPr lang="en-US" sz="2800" dirty="0">
              <a:solidFill>
                <a:srgbClr val="D9D9D9"/>
              </a:solidFill>
            </a:endParaRPr>
          </a:p>
        </p:txBody>
      </p:sp>
      <p:sp>
        <p:nvSpPr>
          <p:cNvPr id="10" name="Rectangle 9"/>
          <p:cNvSpPr/>
          <p:nvPr/>
        </p:nvSpPr>
        <p:spPr>
          <a:xfrm>
            <a:off x="5435600" y="1612900"/>
            <a:ext cx="2514600" cy="25654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Content Placeholder 4" descr="road width.pdf"/>
          <p:cNvPicPr>
            <a:picLocks noChangeAspect="1"/>
          </p:cNvPicPr>
          <p:nvPr/>
        </p:nvPicPr>
        <mc:AlternateContent>
          <mc:Choice xmlns:ma="http://schemas.microsoft.com/office/mac/drawingml/2008/main" Requires="ma">
            <p:blipFill>
              <a:blip r:embed="rId2"/>
              <a:srcRect l="51952" t="13855" r="5333" b="29463"/>
              <a:stretch>
                <a:fillRect/>
              </a:stretch>
            </p:blipFill>
          </mc:Choice>
          <mc:Fallback>
            <p:blipFill>
              <a:blip r:embed="rId3"/>
              <a:srcRect l="51952" t="13855" r="5333" b="29463"/>
              <a:stretch>
                <a:fillRect/>
              </a:stretch>
            </p:blipFill>
          </mc:Fallback>
        </mc:AlternateContent>
        <p:spPr>
          <a:xfrm>
            <a:off x="5435600" y="1638300"/>
            <a:ext cx="2501900" cy="2565400"/>
          </a:xfrm>
          <a:prstGeom prst="rect">
            <a:avLst/>
          </a:prstGeom>
        </p:spPr>
      </p:pic>
      <p:sp>
        <p:nvSpPr>
          <p:cNvPr id="11" name="TextBox 10"/>
          <p:cNvSpPr txBox="1"/>
          <p:nvPr/>
        </p:nvSpPr>
        <p:spPr>
          <a:xfrm>
            <a:off x="0" y="6027003"/>
            <a:ext cx="9182100" cy="477054"/>
          </a:xfrm>
          <a:prstGeom prst="rect">
            <a:avLst/>
          </a:prstGeom>
          <a:noFill/>
        </p:spPr>
        <p:txBody>
          <a:bodyPr wrap="square" rtlCol="0">
            <a:spAutoFit/>
          </a:bodyPr>
          <a:lstStyle/>
          <a:p>
            <a:pPr algn="ctr"/>
            <a:r>
              <a:rPr lang="en-US" sz="2500" dirty="0" smtClean="0">
                <a:solidFill>
                  <a:schemeClr val="accent6">
                    <a:lumMod val="40000"/>
                    <a:lumOff val="60000"/>
                  </a:schemeClr>
                </a:solidFill>
              </a:rPr>
              <a:t>The interstate is 4.5% of paved roads by length but 10% by area</a:t>
            </a:r>
            <a:endParaRPr lang="en-US" sz="2500" dirty="0">
              <a:solidFill>
                <a:schemeClr val="accent6">
                  <a:lumMod val="40000"/>
                  <a:lumOff val="60000"/>
                </a:schemeClr>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3798</TotalTime>
  <Words>1709</Words>
  <Application>Microsoft Macintosh PowerPoint</Application>
  <PresentationFormat>On-screen Show (4:3)</PresentationFormat>
  <Paragraphs>304</Paragraphs>
  <Slides>40</Slides>
  <Notes>25</Notes>
  <HiddenSlides>0</HiddenSlides>
  <MMClips>1</MMClips>
  <ScaleCrop>false</ScaleCrop>
  <HeadingPairs>
    <vt:vector size="4" baseType="variant">
      <vt:variant>
        <vt:lpstr>Design Template</vt:lpstr>
      </vt:variant>
      <vt:variant>
        <vt:i4>1</vt:i4>
      </vt:variant>
      <vt:variant>
        <vt:lpstr>Slide Titles</vt:lpstr>
      </vt:variant>
      <vt:variant>
        <vt:i4>40</vt:i4>
      </vt:variant>
    </vt:vector>
  </HeadingPairs>
  <TitlesOfParts>
    <vt:vector size="41" baseType="lpstr">
      <vt:lpstr>Office Theme</vt:lpstr>
      <vt:lpstr>Slide 1</vt:lpstr>
      <vt:lpstr>Outline</vt:lpstr>
      <vt:lpstr>Landscape Change Program</vt:lpstr>
      <vt:lpstr>Goals</vt:lpstr>
      <vt:lpstr>Interstate History</vt:lpstr>
      <vt:lpstr>Vermont Interstate System</vt:lpstr>
      <vt:lpstr>Impervious Surface</vt:lpstr>
      <vt:lpstr>Vermont’s Impervious Surface</vt:lpstr>
      <vt:lpstr>Vermont’s Impervious Surface</vt:lpstr>
      <vt:lpstr>Interstate Build-Out</vt:lpstr>
      <vt:lpstr>Why do we care?</vt:lpstr>
      <vt:lpstr>How do we study changes and test hypothesis?</vt:lpstr>
      <vt:lpstr>How do we study changes and test hypothesis?</vt:lpstr>
      <vt:lpstr>How do we study changes and test hypothesis?</vt:lpstr>
      <vt:lpstr>How do we study changes and test hypothesis?</vt:lpstr>
      <vt:lpstr>How does this all work together?</vt:lpstr>
      <vt:lpstr>Work Completed</vt:lpstr>
      <vt:lpstr>Vermont Interstate Photos</vt:lpstr>
      <vt:lpstr>What do Vermont’s exits look like?</vt:lpstr>
      <vt:lpstr>What do Vermont’s exits look like?</vt:lpstr>
      <vt:lpstr>What do Vermont’s exits look like?</vt:lpstr>
      <vt:lpstr>What do Vermont’s exits look like?</vt:lpstr>
      <vt:lpstr>Site Selection </vt:lpstr>
      <vt:lpstr>Site Selection </vt:lpstr>
      <vt:lpstr>Site Selection </vt:lpstr>
      <vt:lpstr>Site Selection </vt:lpstr>
      <vt:lpstr>Summer/Fall Work</vt:lpstr>
      <vt:lpstr>Ground Based Rephotography</vt:lpstr>
      <vt:lpstr>Ground Based Rephotography</vt:lpstr>
      <vt:lpstr>Fieldwork</vt:lpstr>
      <vt:lpstr>Final Study Sites</vt:lpstr>
      <vt:lpstr>Aerial Rephotography</vt:lpstr>
      <vt:lpstr>Aerial Photo Availability</vt:lpstr>
      <vt:lpstr>Hydraulic modeling: HEC-HMS</vt:lpstr>
      <vt:lpstr>Thesis Outcomes</vt:lpstr>
      <vt:lpstr>Timeline</vt:lpstr>
      <vt:lpstr>Questions?</vt:lpstr>
      <vt:lpstr>Site Selection </vt:lpstr>
      <vt:lpstr>Hydraulic modeling: HEC-RAS</vt:lpstr>
      <vt:lpstr>Other slide ideas </vt:lpstr>
    </vt:vector>
  </TitlesOfParts>
  <Company>University of Vermont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Lab User</dc:creator>
  <cp:lastModifiedBy>University of Vermont</cp:lastModifiedBy>
  <cp:revision>43</cp:revision>
  <dcterms:created xsi:type="dcterms:W3CDTF">2012-04-18T00:54:00Z</dcterms:created>
  <dcterms:modified xsi:type="dcterms:W3CDTF">2012-04-18T02:16:56Z</dcterms:modified>
</cp:coreProperties>
</file>